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61" r:id="rId3"/>
    <p:sldId id="271" r:id="rId4"/>
    <p:sldId id="273" r:id="rId5"/>
    <p:sldId id="277" r:id="rId6"/>
    <p:sldId id="281" r:id="rId7"/>
    <p:sldId id="282" r:id="rId8"/>
    <p:sldId id="284" r:id="rId9"/>
    <p:sldId id="285" r:id="rId10"/>
    <p:sldId id="283" r:id="rId11"/>
    <p:sldId id="274" r:id="rId12"/>
    <p:sldId id="286" r:id="rId13"/>
    <p:sldId id="287" r:id="rId14"/>
    <p:sldId id="288" r:id="rId15"/>
    <p:sldId id="289" r:id="rId16"/>
    <p:sldId id="290" r:id="rId17"/>
    <p:sldId id="291" r:id="rId18"/>
    <p:sldId id="292" r:id="rId19"/>
    <p:sldId id="294" r:id="rId20"/>
    <p:sldId id="293" r:id="rId21"/>
    <p:sldId id="275" r:id="rId22"/>
    <p:sldId id="295" r:id="rId23"/>
    <p:sldId id="298" r:id="rId24"/>
    <p:sldId id="299" r:id="rId25"/>
    <p:sldId id="300" r:id="rId26"/>
    <p:sldId id="301" r:id="rId27"/>
    <p:sldId id="302" r:id="rId28"/>
    <p:sldId id="303" r:id="rId29"/>
    <p:sldId id="304" r:id="rId30"/>
    <p:sldId id="296" r:id="rId31"/>
    <p:sldId id="297" r:id="rId32"/>
    <p:sldId id="305" r:id="rId33"/>
    <p:sldId id="306" r:id="rId34"/>
    <p:sldId id="307" r:id="rId35"/>
    <p:sldId id="308" r:id="rId36"/>
    <p:sldId id="276" r:id="rId37"/>
    <p:sldId id="309" r:id="rId38"/>
    <p:sldId id="310" r:id="rId39"/>
    <p:sldId id="311" r:id="rId40"/>
    <p:sldId id="312" r:id="rId41"/>
    <p:sldId id="313" r:id="rId42"/>
    <p:sldId id="314" r:id="rId43"/>
    <p:sldId id="315" r:id="rId44"/>
    <p:sldId id="316" r:id="rId45"/>
    <p:sldId id="3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94" autoAdjust="0"/>
    <p:restoredTop sz="89587" autoAdjust="0"/>
  </p:normalViewPr>
  <p:slideViewPr>
    <p:cSldViewPr>
      <p:cViewPr varScale="1">
        <p:scale>
          <a:sx n="72" d="100"/>
          <a:sy n="72" d="100"/>
        </p:scale>
        <p:origin x="82" y="1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9F7025-33D9-4E9F-9955-A14222A03D05}" type="datetimeFigureOut">
              <a:rPr lang="en-US" smtClean="0"/>
              <a:t>3/25/2024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D3E3EA-CC6A-448F-83C3-9A526F33CF9E}" type="slidenum">
              <a:rPr lang="en-US" smtClean="0"/>
              <a:t>‹#›</a:t>
            </a:fld>
            <a:endParaRPr lang="en-US"/>
          </a:p>
        </p:txBody>
      </p:sp>
    </p:spTree>
    <p:extLst>
      <p:ext uri="{BB962C8B-B14F-4D97-AF65-F5344CB8AC3E}">
        <p14:creationId xmlns:p14="http://schemas.microsoft.com/office/powerpoint/2010/main" val="1352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a:t>
            </a:fld>
            <a:endParaRPr lang="en-US"/>
          </a:p>
        </p:txBody>
      </p:sp>
    </p:spTree>
    <p:extLst>
      <p:ext uri="{BB962C8B-B14F-4D97-AF65-F5344CB8AC3E}">
        <p14:creationId xmlns:p14="http://schemas.microsoft.com/office/powerpoint/2010/main" val="4261854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363672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29411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23121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55692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1520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1362123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352609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23214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6385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9812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869714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E5571-560F-4DFC-BA97-61ACA5F7ADE1}" type="slidenum">
              <a:rPr lang="en-US" smtClean="0"/>
              <a:t>‹#›</a:t>
            </a:fld>
            <a:endParaRPr lang="en-US"/>
          </a:p>
        </p:txBody>
      </p:sp>
    </p:spTree>
    <p:extLst>
      <p:ext uri="{BB962C8B-B14F-4D97-AF65-F5344CB8AC3E}">
        <p14:creationId xmlns:p14="http://schemas.microsoft.com/office/powerpoint/2010/main" val="254884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ingware.com/downloads/wingide-10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jetbrains.com/pychar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jetbrains.com/pycharm/download/#section=window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odecademy.com/learn/python" TargetMode="External"/><Relationship Id="rId2" Type="http://schemas.openxmlformats.org/officeDocument/2006/relationships/hyperlink" Target="https://learnpythonthehardway.org/" TargetMode="External"/><Relationship Id="rId1" Type="http://schemas.openxmlformats.org/officeDocument/2006/relationships/slideLayout" Target="../slideLayouts/slideLayout2.xml"/><Relationship Id="rId6" Type="http://schemas.openxmlformats.org/officeDocument/2006/relationships/hyperlink" Target="http://www.pythontutor.com/" TargetMode="External"/><Relationship Id="rId5" Type="http://schemas.openxmlformats.org/officeDocument/2006/relationships/hyperlink" Target="https://www.codementor.io/learn-python-online" TargetMode="External"/><Relationship Id="rId4" Type="http://schemas.openxmlformats.org/officeDocument/2006/relationships/hyperlink" Target="https://teamtreehouse.com/learn-to-code/pyt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2509836" y="762000"/>
            <a:ext cx="7929563"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4400" kern="0">
                <a:solidFill>
                  <a:srgbClr val="002060"/>
                </a:solidFill>
                <a:latin typeface="Cambria" panose="02040503050406030204" pitchFamily="18" charset="0"/>
              </a:rPr>
              <a:t>Giới thiệu về lập trình Python và các công cụ lập trình</a:t>
            </a:r>
            <a:endParaRPr lang="en-US" sz="4800" kern="0">
              <a:solidFill>
                <a:schemeClr val="tx1"/>
              </a:solidFill>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r>
              <a:rPr lang="en-US"/>
              <a:t>Trang </a:t>
            </a:r>
            <a:fld id="{99166BD8-DA3C-4BE0-9C00-AA0485D1F6DE}" type="slidenum">
              <a:rPr lang="en-US" smtClean="0"/>
              <a:pPr/>
              <a:t>1</a:t>
            </a:fld>
            <a:endParaRPr lang="en-US"/>
          </a:p>
        </p:txBody>
      </p:sp>
      <p:pic>
        <p:nvPicPr>
          <p:cNvPr id="6" name="Picture 2" descr="Image result for Python">
            <a:extLst>
              <a:ext uri="{FF2B5EF4-FFF2-40B4-BE49-F238E27FC236}">
                <a16:creationId xmlns:a16="http://schemas.microsoft.com/office/drawing/2014/main" id="{920AE674-81F7-47A5-8E7E-15E96F18A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895600"/>
            <a:ext cx="5169023"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459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1.1.4. Kết luận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a:t>
            </a:fld>
            <a:endParaRPr lang="en-US"/>
          </a:p>
        </p:txBody>
      </p:sp>
      <p:sp>
        <p:nvSpPr>
          <p:cNvPr id="10" name="Content Placeholder 2">
            <a:extLst>
              <a:ext uri="{FF2B5EF4-FFF2-40B4-BE49-F238E27FC236}">
                <a16:creationId xmlns:a16="http://schemas.microsoft.com/office/drawing/2014/main" id="{108E2FBB-C7FC-4D0C-AF5F-C48E9780F8E1}"/>
              </a:ext>
            </a:extLst>
          </p:cNvPr>
          <p:cNvSpPr txBox="1">
            <a:spLocks/>
          </p:cNvSpPr>
          <p:nvPr/>
        </p:nvSpPr>
        <p:spPr>
          <a:xfrm>
            <a:off x="381000" y="9906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spcBef>
                <a:spcPts val="1000"/>
              </a:spcBef>
              <a:buClr>
                <a:srgbClr val="215D9F"/>
              </a:buClr>
              <a:buFont typeface="Wingdings" panose="05000000000000000000" pitchFamily="2" charset="2"/>
              <a:buChar char="v"/>
            </a:pPr>
            <a:r>
              <a:rPr lang="vi-VN" sz="2800">
                <a:solidFill>
                  <a:prstClr val="black"/>
                </a:solidFill>
                <a:latin typeface="Cambria" panose="02040503050406030204" pitchFamily="18" charset="0"/>
              </a:rPr>
              <a:t>Python là 1 ngôn ngữ lập trình đơn giản, nhưng mạnh mẽ và được trang bị những tính năng rất thích hợp cho việc xử lý dữ liệu dạng ngôn ngữ học. Ta có thể download và cài đặt python một cách hoàn toàn miễn phí tại </a:t>
            </a:r>
            <a:r>
              <a:rPr lang="vi-VN" sz="2800">
                <a:solidFill>
                  <a:prstClr val="black"/>
                </a:solidFill>
                <a:latin typeface="Cambria" panose="02040503050406030204" pitchFamily="18" charset="0"/>
                <a:hlinkClick r:id="rId2"/>
              </a:rPr>
              <a:t>http://www.python.org</a:t>
            </a:r>
            <a:r>
              <a:rPr lang="en-US" sz="2800">
                <a:solidFill>
                  <a:prstClr val="black"/>
                </a:solidFill>
                <a:latin typeface="Cambria" panose="02040503050406030204" pitchFamily="18" charset="0"/>
              </a:rPr>
              <a:t> </a:t>
            </a:r>
            <a:r>
              <a:rPr lang="vi-VN" sz="2800">
                <a:solidFill>
                  <a:prstClr val="black"/>
                </a:solidFill>
                <a:latin typeface="Cambria" panose="02040503050406030204" pitchFamily="18" charset="0"/>
              </a:rPr>
              <a:t>.</a:t>
            </a:r>
          </a:p>
          <a:p>
            <a:pPr lvl="0" algn="just">
              <a:lnSpc>
                <a:spcPct val="90000"/>
              </a:lnSpc>
              <a:spcBef>
                <a:spcPts val="1000"/>
              </a:spcBef>
              <a:buClr>
                <a:srgbClr val="215D9F"/>
              </a:buClr>
              <a:buFont typeface="Wingdings" panose="05000000000000000000" pitchFamily="2" charset="2"/>
              <a:buChar char="v"/>
            </a:pPr>
            <a:r>
              <a:rPr lang="vi-VN" sz="2800">
                <a:solidFill>
                  <a:prstClr val="black"/>
                </a:solidFill>
                <a:latin typeface="Cambria" panose="02040503050406030204" pitchFamily="18" charset="0"/>
              </a:rPr>
              <a:t>Python cũng là 1 ngôn ngữ hướng đối tượng, và cũng đồng thời là 1 ngôn ngữ động, nó được trang bị những thư viện tiêu chuẩn khổng lồ : từ web, xử lý số học, đến cả lập trình đồ hoạ</a:t>
            </a:r>
            <a:r>
              <a:rPr lang="en-US" sz="2800">
                <a:solidFill>
                  <a:prstClr val="black"/>
                </a:solidFill>
                <a:latin typeface="Cambria" panose="02040503050406030204" pitchFamily="18" charset="0"/>
              </a:rPr>
              <a:t>, machine learning (</a:t>
            </a:r>
            <a:r>
              <a:rPr lang="en-US" sz="2800">
                <a:solidFill>
                  <a:prstClr val="black"/>
                </a:solidFill>
                <a:latin typeface="Cambria" panose="02040503050406030204" pitchFamily="18" charset="0"/>
                <a:hlinkClick r:id="rId3"/>
              </a:rPr>
              <a:t>https://scikit-learn.org</a:t>
            </a:r>
            <a:r>
              <a:rPr lang="en-US" sz="2800">
                <a:solidFill>
                  <a:prstClr val="black"/>
                </a:solidFill>
                <a:latin typeface="Cambria" panose="02040503050406030204" pitchFamily="18" charset="0"/>
              </a:rPr>
              <a:t> )</a:t>
            </a:r>
            <a:r>
              <a:rPr lang="vi-VN" sz="2800">
                <a:solidFill>
                  <a:prstClr val="black"/>
                </a:solidFill>
                <a:latin typeface="Cambria" panose="02040503050406030204" pitchFamily="18" charset="0"/>
              </a:rPr>
              <a:t>. Python được sử dụng rộng rãi trong sản xuất, khoa học, hay giáo dục và ngày càng trở nên phổ biến và hoàn thiện.</a:t>
            </a:r>
            <a:endParaRPr lang="en-US" sz="2800">
              <a:solidFill>
                <a:prstClr val="black"/>
              </a:solidFill>
              <a:latin typeface="Cambria" panose="02040503050406030204" pitchFamily="18" charset="0"/>
            </a:endParaRPr>
          </a:p>
        </p:txBody>
      </p:sp>
    </p:spTree>
    <p:extLst>
      <p:ext uri="{BB962C8B-B14F-4D97-AF65-F5344CB8AC3E}">
        <p14:creationId xmlns:p14="http://schemas.microsoft.com/office/powerpoint/2010/main" val="1491064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Để tải Python ta vào: </a:t>
            </a:r>
            <a:r>
              <a:rPr lang="en-US" sz="2800">
                <a:solidFill>
                  <a:prstClr val="black"/>
                </a:solidFill>
                <a:latin typeface="Cambria" panose="02040503050406030204" pitchFamily="18" charset="0"/>
                <a:hlinkClick r:id="rId2"/>
              </a:rPr>
              <a:t>https://www.python.org/downloads/</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marR="0" lvl="0" indent="0" algn="just">
              <a:lnSpc>
                <a:spcPct val="150000"/>
              </a:lnSpc>
              <a:spcBef>
                <a:spcPts val="0"/>
              </a:spcBef>
              <a:spcAft>
                <a:spcPts val="0"/>
              </a:spcAft>
              <a:buNone/>
            </a:pPr>
            <a:endParaRPr lang="en-US" sz="2800" i="1">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20F21F00-CD5B-4440-9747-742212D7AC4E}"/>
              </a:ext>
            </a:extLst>
          </p:cNvPr>
          <p:cNvPicPr>
            <a:picLocks noChangeAspect="1"/>
          </p:cNvPicPr>
          <p:nvPr/>
        </p:nvPicPr>
        <p:blipFill>
          <a:blip r:embed="rId3"/>
          <a:stretch>
            <a:fillRect/>
          </a:stretch>
        </p:blipFill>
        <p:spPr>
          <a:xfrm>
            <a:off x="609600" y="1387434"/>
            <a:ext cx="9179596" cy="4083132"/>
          </a:xfrm>
          <a:prstGeom prst="rect">
            <a:avLst/>
          </a:prstGeom>
        </p:spPr>
      </p:pic>
    </p:spTree>
    <p:extLst>
      <p:ext uri="{BB962C8B-B14F-4D97-AF65-F5344CB8AC3E}">
        <p14:creationId xmlns:p14="http://schemas.microsoft.com/office/powerpoint/2010/main" val="965901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a:t>
            </a:fld>
            <a:endParaRPr lang="en-US"/>
          </a:p>
        </p:txBody>
      </p:sp>
      <p:pic>
        <p:nvPicPr>
          <p:cNvPr id="10" name="Picture 9">
            <a:extLst>
              <a:ext uri="{FF2B5EF4-FFF2-40B4-BE49-F238E27FC236}">
                <a16:creationId xmlns:a16="http://schemas.microsoft.com/office/drawing/2014/main" id="{503558C5-87CA-4761-8832-9936AB0B3434}"/>
              </a:ext>
            </a:extLst>
          </p:cNvPr>
          <p:cNvPicPr>
            <a:picLocks noChangeAspect="1"/>
          </p:cNvPicPr>
          <p:nvPr/>
        </p:nvPicPr>
        <p:blipFill>
          <a:blip r:embed="rId2"/>
          <a:stretch>
            <a:fillRect/>
          </a:stretch>
        </p:blipFill>
        <p:spPr>
          <a:xfrm>
            <a:off x="2227206" y="854075"/>
            <a:ext cx="6611994" cy="5638800"/>
          </a:xfrm>
          <a:prstGeom prst="rect">
            <a:avLst/>
          </a:prstGeom>
        </p:spPr>
      </p:pic>
    </p:spTree>
    <p:extLst>
      <p:ext uri="{BB962C8B-B14F-4D97-AF65-F5344CB8AC3E}">
        <p14:creationId xmlns:p14="http://schemas.microsoft.com/office/powerpoint/2010/main" val="287421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a:t>
            </a:fld>
            <a:endParaRPr lang="en-US"/>
          </a:p>
        </p:txBody>
      </p:sp>
      <p:sp>
        <p:nvSpPr>
          <p:cNvPr id="15" name="Content Placeholder 2">
            <a:extLst>
              <a:ext uri="{FF2B5EF4-FFF2-40B4-BE49-F238E27FC236}">
                <a16:creationId xmlns:a16="http://schemas.microsoft.com/office/drawing/2014/main" id="{44ECB8CC-32D3-479E-8E87-85F21DDAAA40}"/>
              </a:ext>
            </a:extLst>
          </p:cNvPr>
          <p:cNvSpPr txBox="1">
            <a:spLocks/>
          </p:cNvSpPr>
          <p:nvPr/>
        </p:nvSpPr>
        <p:spPr>
          <a:xfrm>
            <a:off x="502810" y="914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Tải xong ta có khoảng 27MB cho phiên bản 3.9.1</a:t>
            </a:r>
          </a:p>
        </p:txBody>
      </p:sp>
      <p:pic>
        <p:nvPicPr>
          <p:cNvPr id="16" name="Picture 15">
            <a:extLst>
              <a:ext uri="{FF2B5EF4-FFF2-40B4-BE49-F238E27FC236}">
                <a16:creationId xmlns:a16="http://schemas.microsoft.com/office/drawing/2014/main" id="{CD05E47B-43CC-4C80-9A19-B0166088681C}"/>
              </a:ext>
            </a:extLst>
          </p:cNvPr>
          <p:cNvPicPr>
            <a:picLocks noChangeAspect="1"/>
          </p:cNvPicPr>
          <p:nvPr/>
        </p:nvPicPr>
        <p:blipFill>
          <a:blip r:embed="rId2"/>
          <a:stretch>
            <a:fillRect/>
          </a:stretch>
        </p:blipFill>
        <p:spPr>
          <a:xfrm>
            <a:off x="541889" y="1590675"/>
            <a:ext cx="11658600" cy="1995572"/>
          </a:xfrm>
          <a:prstGeom prst="rect">
            <a:avLst/>
          </a:prstGeom>
        </p:spPr>
      </p:pic>
    </p:spTree>
    <p:extLst>
      <p:ext uri="{BB962C8B-B14F-4D97-AF65-F5344CB8AC3E}">
        <p14:creationId xmlns:p14="http://schemas.microsoft.com/office/powerpoint/2010/main" val="29249281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a:t>
            </a:fld>
            <a:endParaRPr lang="en-US"/>
          </a:p>
        </p:txBody>
      </p:sp>
      <p:sp>
        <p:nvSpPr>
          <p:cNvPr id="11" name="Content Placeholder 2">
            <a:extLst>
              <a:ext uri="{FF2B5EF4-FFF2-40B4-BE49-F238E27FC236}">
                <a16:creationId xmlns:a16="http://schemas.microsoft.com/office/drawing/2014/main" id="{108B5D7C-B00E-454F-B69F-11413AE860FC}"/>
              </a:ext>
            </a:extLst>
          </p:cNvPr>
          <p:cNvSpPr txBox="1">
            <a:spLocks/>
          </p:cNvSpPr>
          <p:nvPr/>
        </p:nvSpPr>
        <p:spPr>
          <a:xfrm>
            <a:off x="381000" y="914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Double click  để cài đặt, mặc định là thư mục bên dưới, ta chuyển vào ổ C</a:t>
            </a:r>
          </a:p>
        </p:txBody>
      </p:sp>
      <p:pic>
        <p:nvPicPr>
          <p:cNvPr id="9" name="Picture 8">
            <a:extLst>
              <a:ext uri="{FF2B5EF4-FFF2-40B4-BE49-F238E27FC236}">
                <a16:creationId xmlns:a16="http://schemas.microsoft.com/office/drawing/2014/main" id="{F7DC7779-A597-49B5-91CE-8BFE1172F539}"/>
              </a:ext>
            </a:extLst>
          </p:cNvPr>
          <p:cNvPicPr>
            <a:picLocks noChangeAspect="1"/>
          </p:cNvPicPr>
          <p:nvPr/>
        </p:nvPicPr>
        <p:blipFill>
          <a:blip r:embed="rId2"/>
          <a:stretch>
            <a:fillRect/>
          </a:stretch>
        </p:blipFill>
        <p:spPr>
          <a:xfrm>
            <a:off x="1981200" y="1600200"/>
            <a:ext cx="7475034" cy="4601748"/>
          </a:xfrm>
          <a:prstGeom prst="rect">
            <a:avLst/>
          </a:prstGeom>
        </p:spPr>
      </p:pic>
      <p:sp>
        <p:nvSpPr>
          <p:cNvPr id="10" name="Speech Bubble: Rectangle 9">
            <a:extLst>
              <a:ext uri="{FF2B5EF4-FFF2-40B4-BE49-F238E27FC236}">
                <a16:creationId xmlns:a16="http://schemas.microsoft.com/office/drawing/2014/main" id="{730BA9CE-B738-400F-A0E9-0C7F84FA6D61}"/>
              </a:ext>
            </a:extLst>
          </p:cNvPr>
          <p:cNvSpPr/>
          <p:nvPr/>
        </p:nvSpPr>
        <p:spPr>
          <a:xfrm>
            <a:off x="6858000" y="4495800"/>
            <a:ext cx="1752600" cy="762000"/>
          </a:xfrm>
          <a:prstGeom prst="wedgeRectCallout">
            <a:avLst>
              <a:gd name="adj1" fmla="val -105568"/>
              <a:gd name="adj2" fmla="val -2184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2. Bấm vào đây</a:t>
            </a:r>
          </a:p>
        </p:txBody>
      </p:sp>
      <p:sp>
        <p:nvSpPr>
          <p:cNvPr id="17" name="Speech Bubble: Rectangle 16">
            <a:extLst>
              <a:ext uri="{FF2B5EF4-FFF2-40B4-BE49-F238E27FC236}">
                <a16:creationId xmlns:a16="http://schemas.microsoft.com/office/drawing/2014/main" id="{B1F8AC90-E940-416C-8B98-BA5CCF94A509}"/>
              </a:ext>
            </a:extLst>
          </p:cNvPr>
          <p:cNvSpPr/>
          <p:nvPr/>
        </p:nvSpPr>
        <p:spPr>
          <a:xfrm>
            <a:off x="6934200" y="5572712"/>
            <a:ext cx="1447800" cy="762000"/>
          </a:xfrm>
          <a:prstGeom prst="wedgeRectCallout">
            <a:avLst>
              <a:gd name="adj1" fmla="val -105568"/>
              <a:gd name="adj2" fmla="val -2184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1. Chọn hết</a:t>
            </a:r>
          </a:p>
        </p:txBody>
      </p:sp>
    </p:spTree>
    <p:extLst>
      <p:ext uri="{BB962C8B-B14F-4D97-AF65-F5344CB8AC3E}">
        <p14:creationId xmlns:p14="http://schemas.microsoft.com/office/powerpoint/2010/main" val="328414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a:t>
            </a:fld>
            <a:endParaRPr lang="en-US"/>
          </a:p>
        </p:txBody>
      </p:sp>
      <p:pic>
        <p:nvPicPr>
          <p:cNvPr id="12" name="Picture 11">
            <a:extLst>
              <a:ext uri="{FF2B5EF4-FFF2-40B4-BE49-F238E27FC236}">
                <a16:creationId xmlns:a16="http://schemas.microsoft.com/office/drawing/2014/main" id="{E06437BF-7006-40C2-B166-6D8EA5DD5EC6}"/>
              </a:ext>
            </a:extLst>
          </p:cNvPr>
          <p:cNvPicPr>
            <a:picLocks noChangeAspect="1"/>
          </p:cNvPicPr>
          <p:nvPr/>
        </p:nvPicPr>
        <p:blipFill>
          <a:blip r:embed="rId2"/>
          <a:stretch>
            <a:fillRect/>
          </a:stretch>
        </p:blipFill>
        <p:spPr>
          <a:xfrm>
            <a:off x="1905000" y="1295400"/>
            <a:ext cx="8534400" cy="5253910"/>
          </a:xfrm>
          <a:prstGeom prst="rect">
            <a:avLst/>
          </a:prstGeom>
        </p:spPr>
      </p:pic>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Tiếp tục bấm Next:</a:t>
            </a:r>
          </a:p>
        </p:txBody>
      </p:sp>
      <p:sp>
        <p:nvSpPr>
          <p:cNvPr id="16" name="Speech Bubble: Rectangle 15">
            <a:extLst>
              <a:ext uri="{FF2B5EF4-FFF2-40B4-BE49-F238E27FC236}">
                <a16:creationId xmlns:a16="http://schemas.microsoft.com/office/drawing/2014/main" id="{97E72573-F75E-46C9-8C1D-1F571B610811}"/>
              </a:ext>
            </a:extLst>
          </p:cNvPr>
          <p:cNvSpPr/>
          <p:nvPr/>
        </p:nvSpPr>
        <p:spPr>
          <a:xfrm>
            <a:off x="9321800" y="5158224"/>
            <a:ext cx="1447800" cy="762000"/>
          </a:xfrm>
          <a:prstGeom prst="wedgeRectCallout">
            <a:avLst>
              <a:gd name="adj1" fmla="val -92576"/>
              <a:gd name="adj2" fmla="val 6181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Bấm next</a:t>
            </a:r>
          </a:p>
        </p:txBody>
      </p:sp>
    </p:spTree>
    <p:extLst>
      <p:ext uri="{BB962C8B-B14F-4D97-AF65-F5344CB8AC3E}">
        <p14:creationId xmlns:p14="http://schemas.microsoft.com/office/powerpoint/2010/main" val="3237344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a:t>
            </a:fld>
            <a:endParaRPr lang="en-US"/>
          </a:p>
        </p:txBody>
      </p:sp>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Tick hết rồi bấm Install:</a:t>
            </a:r>
          </a:p>
        </p:txBody>
      </p:sp>
      <p:pic>
        <p:nvPicPr>
          <p:cNvPr id="9" name="Picture 8">
            <a:extLst>
              <a:ext uri="{FF2B5EF4-FFF2-40B4-BE49-F238E27FC236}">
                <a16:creationId xmlns:a16="http://schemas.microsoft.com/office/drawing/2014/main" id="{07541828-BF70-485A-B7C2-E7F2B37D42D9}"/>
              </a:ext>
            </a:extLst>
          </p:cNvPr>
          <p:cNvPicPr>
            <a:picLocks noChangeAspect="1"/>
          </p:cNvPicPr>
          <p:nvPr/>
        </p:nvPicPr>
        <p:blipFill>
          <a:blip r:embed="rId2"/>
          <a:stretch>
            <a:fillRect/>
          </a:stretch>
        </p:blipFill>
        <p:spPr>
          <a:xfrm>
            <a:off x="1600200" y="1302809"/>
            <a:ext cx="8389434" cy="5164667"/>
          </a:xfrm>
          <a:prstGeom prst="rect">
            <a:avLst/>
          </a:prstGeom>
        </p:spPr>
      </p:pic>
      <p:sp>
        <p:nvSpPr>
          <p:cNvPr id="14" name="Speech Bubble: Rectangle 13">
            <a:extLst>
              <a:ext uri="{FF2B5EF4-FFF2-40B4-BE49-F238E27FC236}">
                <a16:creationId xmlns:a16="http://schemas.microsoft.com/office/drawing/2014/main" id="{86B21822-8BF2-43A3-9C75-FA58E3B72C6E}"/>
              </a:ext>
            </a:extLst>
          </p:cNvPr>
          <p:cNvSpPr/>
          <p:nvPr/>
        </p:nvSpPr>
        <p:spPr>
          <a:xfrm>
            <a:off x="6858000" y="4495800"/>
            <a:ext cx="1447800" cy="762000"/>
          </a:xfrm>
          <a:prstGeom prst="wedgeRectCallout">
            <a:avLst>
              <a:gd name="adj1" fmla="val -118200"/>
              <a:gd name="adj2" fmla="val 549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Ổ C:\Python39</a:t>
            </a:r>
          </a:p>
        </p:txBody>
      </p:sp>
    </p:spTree>
    <p:extLst>
      <p:ext uri="{BB962C8B-B14F-4D97-AF65-F5344CB8AC3E}">
        <p14:creationId xmlns:p14="http://schemas.microsoft.com/office/powerpoint/2010/main" val="1169326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17</a:t>
            </a:fld>
            <a:endParaRPr lang="en-US"/>
          </a:p>
        </p:txBody>
      </p:sp>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Chờ quá trình cài đặt hoàn tất:</a:t>
            </a:r>
          </a:p>
        </p:txBody>
      </p:sp>
      <p:pic>
        <p:nvPicPr>
          <p:cNvPr id="10" name="Picture 9">
            <a:extLst>
              <a:ext uri="{FF2B5EF4-FFF2-40B4-BE49-F238E27FC236}">
                <a16:creationId xmlns:a16="http://schemas.microsoft.com/office/drawing/2014/main" id="{57F8E300-C25F-447E-8FC9-1286CADA67C3}"/>
              </a:ext>
            </a:extLst>
          </p:cNvPr>
          <p:cNvPicPr>
            <a:picLocks noChangeAspect="1"/>
          </p:cNvPicPr>
          <p:nvPr/>
        </p:nvPicPr>
        <p:blipFill>
          <a:blip r:embed="rId2"/>
          <a:stretch>
            <a:fillRect/>
          </a:stretch>
        </p:blipFill>
        <p:spPr>
          <a:xfrm>
            <a:off x="2590800" y="1524000"/>
            <a:ext cx="7932234" cy="4883207"/>
          </a:xfrm>
          <a:prstGeom prst="rect">
            <a:avLst/>
          </a:prstGeom>
        </p:spPr>
      </p:pic>
    </p:spTree>
    <p:extLst>
      <p:ext uri="{BB962C8B-B14F-4D97-AF65-F5344CB8AC3E}">
        <p14:creationId xmlns:p14="http://schemas.microsoft.com/office/powerpoint/2010/main" val="24642686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18</a:t>
            </a:fld>
            <a:endParaRPr lang="en-US"/>
          </a:p>
        </p:txBody>
      </p:sp>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Đã cài đặt thành công:</a:t>
            </a:r>
          </a:p>
        </p:txBody>
      </p:sp>
      <p:pic>
        <p:nvPicPr>
          <p:cNvPr id="9" name="Picture 8">
            <a:extLst>
              <a:ext uri="{FF2B5EF4-FFF2-40B4-BE49-F238E27FC236}">
                <a16:creationId xmlns:a16="http://schemas.microsoft.com/office/drawing/2014/main" id="{3FA81DAB-D60B-4D15-B002-9936CDB5BAD5}"/>
              </a:ext>
            </a:extLst>
          </p:cNvPr>
          <p:cNvPicPr>
            <a:picLocks noChangeAspect="1"/>
          </p:cNvPicPr>
          <p:nvPr/>
        </p:nvPicPr>
        <p:blipFill>
          <a:blip r:embed="rId2"/>
          <a:stretch>
            <a:fillRect/>
          </a:stretch>
        </p:blipFill>
        <p:spPr>
          <a:xfrm>
            <a:off x="1828800" y="1600200"/>
            <a:ext cx="7703634" cy="4742478"/>
          </a:xfrm>
          <a:prstGeom prst="rect">
            <a:avLst/>
          </a:prstGeom>
        </p:spPr>
      </p:pic>
      <p:sp>
        <p:nvSpPr>
          <p:cNvPr id="14" name="Speech Bubble: Rectangle 13">
            <a:extLst>
              <a:ext uri="{FF2B5EF4-FFF2-40B4-BE49-F238E27FC236}">
                <a16:creationId xmlns:a16="http://schemas.microsoft.com/office/drawing/2014/main" id="{68E73A6C-3883-4BD9-9A9D-5A1FB6AAEA34}"/>
              </a:ext>
            </a:extLst>
          </p:cNvPr>
          <p:cNvSpPr/>
          <p:nvPr/>
        </p:nvSpPr>
        <p:spPr>
          <a:xfrm>
            <a:off x="7162800" y="3733800"/>
            <a:ext cx="1447800" cy="762000"/>
          </a:xfrm>
          <a:prstGeom prst="wedgeRectCallout">
            <a:avLst>
              <a:gd name="adj1" fmla="val -118200"/>
              <a:gd name="adj2" fmla="val 549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Bỏ giới hạn</a:t>
            </a:r>
          </a:p>
        </p:txBody>
      </p:sp>
    </p:spTree>
    <p:extLst>
      <p:ext uri="{BB962C8B-B14F-4D97-AF65-F5344CB8AC3E}">
        <p14:creationId xmlns:p14="http://schemas.microsoft.com/office/powerpoint/2010/main" val="17823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19</a:t>
            </a:fld>
            <a:endParaRPr lang="en-US"/>
          </a:p>
        </p:txBody>
      </p:sp>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Đã cài đặt thành công:</a:t>
            </a:r>
          </a:p>
        </p:txBody>
      </p:sp>
      <p:pic>
        <p:nvPicPr>
          <p:cNvPr id="10" name="Picture 9">
            <a:extLst>
              <a:ext uri="{FF2B5EF4-FFF2-40B4-BE49-F238E27FC236}">
                <a16:creationId xmlns:a16="http://schemas.microsoft.com/office/drawing/2014/main" id="{77A34CB3-5C3C-41BC-A090-9A1E14EBC55C}"/>
              </a:ext>
            </a:extLst>
          </p:cNvPr>
          <p:cNvPicPr>
            <a:picLocks noChangeAspect="1"/>
          </p:cNvPicPr>
          <p:nvPr/>
        </p:nvPicPr>
        <p:blipFill>
          <a:blip r:embed="rId2"/>
          <a:stretch>
            <a:fillRect/>
          </a:stretch>
        </p:blipFill>
        <p:spPr>
          <a:xfrm>
            <a:off x="2286000" y="1447800"/>
            <a:ext cx="7932234" cy="4883207"/>
          </a:xfrm>
          <a:prstGeom prst="rect">
            <a:avLst/>
          </a:prstGeom>
        </p:spPr>
      </p:pic>
      <p:sp>
        <p:nvSpPr>
          <p:cNvPr id="16" name="Speech Bubble: Rectangle 15">
            <a:extLst>
              <a:ext uri="{FF2B5EF4-FFF2-40B4-BE49-F238E27FC236}">
                <a16:creationId xmlns:a16="http://schemas.microsoft.com/office/drawing/2014/main" id="{775B182E-F6FB-4FE4-A70A-C2E7DC8A1ED4}"/>
              </a:ext>
            </a:extLst>
          </p:cNvPr>
          <p:cNvSpPr/>
          <p:nvPr/>
        </p:nvSpPr>
        <p:spPr>
          <a:xfrm>
            <a:off x="7543800" y="4800600"/>
            <a:ext cx="1447800" cy="762000"/>
          </a:xfrm>
          <a:prstGeom prst="wedgeRectCallout">
            <a:avLst>
              <a:gd name="adj1" fmla="val 46371"/>
              <a:gd name="adj2" fmla="val 981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Bấm close để hoàn tất</a:t>
            </a:r>
          </a:p>
        </p:txBody>
      </p:sp>
    </p:spTree>
    <p:extLst>
      <p:ext uri="{BB962C8B-B14F-4D97-AF65-F5344CB8AC3E}">
        <p14:creationId xmlns:p14="http://schemas.microsoft.com/office/powerpoint/2010/main" val="527608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4620576" cy="508000"/>
            <a:chOff x="789624" y="1191463"/>
            <a:chExt cx="4620576" cy="508000"/>
          </a:xfrm>
        </p:grpSpPr>
        <p:sp>
          <p:nvSpPr>
            <p:cNvPr id="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a:lnSpc>
                <a:spcPct val="150000"/>
              </a:lnSpc>
              <a:spcBef>
                <a:spcPts val="0"/>
              </a:spcBef>
              <a:spcAft>
                <a:spcPts val="0"/>
              </a:spcAft>
              <a:buFont typeface="Times New Roman" panose="02020603050405020304" pitchFamily="18" charset="0"/>
              <a:buChar char="-"/>
            </a:pPr>
            <a:r>
              <a:rPr lang="en-US" sz="2800">
                <a:latin typeface="Cambria" panose="02040503050406030204" pitchFamily="18" charset="0"/>
                <a:ea typeface="Cambria" panose="02040503050406030204" pitchFamily="18" charset="0"/>
              </a:rPr>
              <a:t>Nắm được khái niệm ngôn ngữ lập trình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a:latin typeface="Cambria" panose="02040503050406030204" pitchFamily="18" charset="0"/>
                <a:ea typeface="Cambria" panose="02040503050406030204" pitchFamily="18" charset="0"/>
              </a:rPr>
              <a:t>Biết cách tải và cải đặt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a:effectLst/>
                <a:latin typeface="Cambria" panose="02040503050406030204" pitchFamily="18" charset="0"/>
                <a:ea typeface="Cambria" panose="02040503050406030204" pitchFamily="18" charset="0"/>
              </a:rPr>
              <a:t>Sử d</a:t>
            </a:r>
            <a:r>
              <a:rPr lang="en-US" sz="2800">
                <a:latin typeface="Cambria" panose="02040503050406030204" pitchFamily="18" charset="0"/>
                <a:ea typeface="Cambria" panose="02040503050406030204" pitchFamily="18" charset="0"/>
              </a:rPr>
              <a:t>ụng được một số công cụ lập trình như IDLE, PyCharm</a:t>
            </a:r>
          </a:p>
          <a:p>
            <a:pPr marL="342900" marR="0" lvl="0" indent="-342900" algn="just">
              <a:lnSpc>
                <a:spcPct val="150000"/>
              </a:lnSpc>
              <a:spcBef>
                <a:spcPts val="0"/>
              </a:spcBef>
              <a:spcAft>
                <a:spcPts val="0"/>
              </a:spcAft>
              <a:buFont typeface="Times New Roman" panose="02020603050405020304" pitchFamily="18" charset="0"/>
              <a:buChar char="-"/>
            </a:pPr>
            <a:r>
              <a:rPr lang="en-US" sz="2800">
                <a:effectLst/>
                <a:latin typeface="Cambria" panose="02040503050406030204" pitchFamily="18" charset="0"/>
                <a:ea typeface="Cambria" panose="02040503050406030204" pitchFamily="18" charset="0"/>
              </a:rPr>
              <a:t>T</a:t>
            </a:r>
            <a:r>
              <a:rPr lang="en-US" sz="2800">
                <a:latin typeface="Cambria" panose="02040503050406030204" pitchFamily="18" charset="0"/>
                <a:ea typeface="Cambria" panose="02040503050406030204" pitchFamily="18" charset="0"/>
              </a:rPr>
              <a:t>ạo được và hiểu được cấu trúc của một Projec</a:t>
            </a:r>
            <a:endParaRPr lang="en-US" sz="280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6224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1.2.	Cách tải và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20</a:t>
            </a:fld>
            <a:endParaRPr lang="en-US"/>
          </a:p>
        </p:txBody>
      </p:sp>
      <p:sp>
        <p:nvSpPr>
          <p:cNvPr id="15" name="Content Placeholder 2">
            <a:extLst>
              <a:ext uri="{FF2B5EF4-FFF2-40B4-BE49-F238E27FC236}">
                <a16:creationId xmlns:a16="http://schemas.microsoft.com/office/drawing/2014/main" id="{50129993-7AA1-4E67-BF11-D4A282EB5F75}"/>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Mở command line lên, gõ lệnh python để kiểm tra kết quả, nh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 bên d</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ới đây là đã thành công:</a:t>
            </a:r>
          </a:p>
        </p:txBody>
      </p:sp>
      <p:pic>
        <p:nvPicPr>
          <p:cNvPr id="10" name="Picture 9">
            <a:extLst>
              <a:ext uri="{FF2B5EF4-FFF2-40B4-BE49-F238E27FC236}">
                <a16:creationId xmlns:a16="http://schemas.microsoft.com/office/drawing/2014/main" id="{BB00816E-2F8A-4ADD-94CA-855B749517B5}"/>
              </a:ext>
            </a:extLst>
          </p:cNvPr>
          <p:cNvPicPr>
            <a:picLocks noChangeAspect="1"/>
          </p:cNvPicPr>
          <p:nvPr/>
        </p:nvPicPr>
        <p:blipFill>
          <a:blip r:embed="rId2"/>
          <a:stretch>
            <a:fillRect/>
          </a:stretch>
        </p:blipFill>
        <p:spPr>
          <a:xfrm>
            <a:off x="746705" y="1905000"/>
            <a:ext cx="10850990" cy="3749167"/>
          </a:xfrm>
          <a:prstGeom prst="rect">
            <a:avLst/>
          </a:prstGeom>
        </p:spPr>
      </p:pic>
    </p:spTree>
    <p:extLst>
      <p:ext uri="{BB962C8B-B14F-4D97-AF65-F5344CB8AC3E}">
        <p14:creationId xmlns:p14="http://schemas.microsoft.com/office/powerpoint/2010/main" val="29267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1.3.	Giới thiệu một số công cụ lập trình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1.3.1. Công cụ lập trình chính thống khi cài đặt Python</a:t>
            </a: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1.3.2. Công cụ lập trình wingide</a:t>
            </a: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1.3.3. Công cụ lập trình PyCharm</a:t>
            </a:r>
          </a:p>
        </p:txBody>
      </p:sp>
    </p:spTree>
    <p:extLst>
      <p:ext uri="{BB962C8B-B14F-4D97-AF65-F5344CB8AC3E}">
        <p14:creationId xmlns:p14="http://schemas.microsoft.com/office/powerpoint/2010/main" val="329730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22</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Khi cài đặt Python, ta có sẵn công cụ IDLE để lập trình:</a:t>
            </a:r>
          </a:p>
        </p:txBody>
      </p:sp>
      <p:pic>
        <p:nvPicPr>
          <p:cNvPr id="9" name="Picture 8">
            <a:extLst>
              <a:ext uri="{FF2B5EF4-FFF2-40B4-BE49-F238E27FC236}">
                <a16:creationId xmlns:a16="http://schemas.microsoft.com/office/drawing/2014/main" id="{8D54377C-DFAA-4531-972D-C8E01473E27F}"/>
              </a:ext>
            </a:extLst>
          </p:cNvPr>
          <p:cNvPicPr>
            <a:picLocks noChangeAspect="1"/>
          </p:cNvPicPr>
          <p:nvPr/>
        </p:nvPicPr>
        <p:blipFill rotWithShape="1">
          <a:blip r:embed="rId2"/>
          <a:srcRect r="34375" b="3333"/>
          <a:stretch/>
        </p:blipFill>
        <p:spPr>
          <a:xfrm>
            <a:off x="3086100" y="1272473"/>
            <a:ext cx="6019800" cy="4987834"/>
          </a:xfrm>
          <a:prstGeom prst="rect">
            <a:avLst/>
          </a:prstGeom>
        </p:spPr>
      </p:pic>
      <p:cxnSp>
        <p:nvCxnSpPr>
          <p:cNvPr id="15" name="Straight Arrow Connector 14">
            <a:extLst>
              <a:ext uri="{FF2B5EF4-FFF2-40B4-BE49-F238E27FC236}">
                <a16:creationId xmlns:a16="http://schemas.microsoft.com/office/drawing/2014/main" id="{3E622422-B82C-472C-8E84-2314483846C0}"/>
              </a:ext>
            </a:extLst>
          </p:cNvPr>
          <p:cNvCxnSpPr/>
          <p:nvPr/>
        </p:nvCxnSpPr>
        <p:spPr>
          <a:xfrm flipH="1" flipV="1">
            <a:off x="4572000" y="3886200"/>
            <a:ext cx="7620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23</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Ta có thể gõ lệnh trực tiếp vào cửa sổ Shell</a:t>
            </a:r>
          </a:p>
        </p:txBody>
      </p:sp>
      <p:pic>
        <p:nvPicPr>
          <p:cNvPr id="11" name="Picture 10">
            <a:extLst>
              <a:ext uri="{FF2B5EF4-FFF2-40B4-BE49-F238E27FC236}">
                <a16:creationId xmlns:a16="http://schemas.microsoft.com/office/drawing/2014/main" id="{20A13992-98D8-465E-ACCE-E43F76459DF9}"/>
              </a:ext>
            </a:extLst>
          </p:cNvPr>
          <p:cNvPicPr>
            <a:picLocks noChangeAspect="1"/>
          </p:cNvPicPr>
          <p:nvPr/>
        </p:nvPicPr>
        <p:blipFill>
          <a:blip r:embed="rId2"/>
          <a:stretch>
            <a:fillRect/>
          </a:stretch>
        </p:blipFill>
        <p:spPr>
          <a:xfrm>
            <a:off x="502810" y="1524001"/>
            <a:ext cx="10698590" cy="4051172"/>
          </a:xfrm>
          <a:prstGeom prst="rect">
            <a:avLst/>
          </a:prstGeom>
        </p:spPr>
      </p:pic>
    </p:spTree>
    <p:extLst>
      <p:ext uri="{BB962C8B-B14F-4D97-AF65-F5344CB8AC3E}">
        <p14:creationId xmlns:p14="http://schemas.microsoft.com/office/powerpoint/2010/main" val="2054794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24</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Ngoài ra ta cũng có thể tạo File để soạn thảo bằng cách vào File/ chọn New File:</a:t>
            </a: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F3CDFF0D-7F3B-4FF6-9131-0EAF0E8A9E3B}"/>
              </a:ext>
            </a:extLst>
          </p:cNvPr>
          <p:cNvPicPr>
            <a:picLocks noChangeAspect="1"/>
          </p:cNvPicPr>
          <p:nvPr/>
        </p:nvPicPr>
        <p:blipFill>
          <a:blip r:embed="rId2"/>
          <a:stretch>
            <a:fillRect/>
          </a:stretch>
        </p:blipFill>
        <p:spPr>
          <a:xfrm>
            <a:off x="1295400" y="1770077"/>
            <a:ext cx="9296400" cy="4659952"/>
          </a:xfrm>
          <a:prstGeom prst="rect">
            <a:avLst/>
          </a:prstGeom>
        </p:spPr>
      </p:pic>
      <p:cxnSp>
        <p:nvCxnSpPr>
          <p:cNvPr id="14" name="Straight Arrow Connector 13">
            <a:extLst>
              <a:ext uri="{FF2B5EF4-FFF2-40B4-BE49-F238E27FC236}">
                <a16:creationId xmlns:a16="http://schemas.microsoft.com/office/drawing/2014/main" id="{DF156E7E-1337-4F03-8B01-A0B4D23625C0}"/>
              </a:ext>
            </a:extLst>
          </p:cNvPr>
          <p:cNvCxnSpPr/>
          <p:nvPr/>
        </p:nvCxnSpPr>
        <p:spPr>
          <a:xfrm flipH="1" flipV="1">
            <a:off x="3352800" y="2590800"/>
            <a:ext cx="7620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011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25</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Sau khi nhấn New, màn hình soạn thảo hiện ra như dưới đây:</a:t>
            </a:r>
            <a:endParaRPr lang="en-US" sz="2800">
              <a:solidFill>
                <a:prstClr val="black"/>
              </a:solidFill>
              <a:latin typeface="Cambria" panose="02040503050406030204" pitchFamily="18" charset="0"/>
            </a:endParaRPr>
          </a:p>
        </p:txBody>
      </p:sp>
      <p:pic>
        <p:nvPicPr>
          <p:cNvPr id="11" name="Picture 10">
            <a:extLst>
              <a:ext uri="{FF2B5EF4-FFF2-40B4-BE49-F238E27FC236}">
                <a16:creationId xmlns:a16="http://schemas.microsoft.com/office/drawing/2014/main" id="{337CD344-BC73-46AE-87D0-2F73ADC6EF87}"/>
              </a:ext>
            </a:extLst>
          </p:cNvPr>
          <p:cNvPicPr>
            <a:picLocks noChangeAspect="1"/>
          </p:cNvPicPr>
          <p:nvPr/>
        </p:nvPicPr>
        <p:blipFill>
          <a:blip r:embed="rId2"/>
          <a:stretch>
            <a:fillRect/>
          </a:stretch>
        </p:blipFill>
        <p:spPr>
          <a:xfrm>
            <a:off x="800100" y="1400345"/>
            <a:ext cx="10591800" cy="5101530"/>
          </a:xfrm>
          <a:prstGeom prst="rect">
            <a:avLst/>
          </a:prstGeom>
        </p:spPr>
      </p:pic>
    </p:spTree>
    <p:extLst>
      <p:ext uri="{BB962C8B-B14F-4D97-AF65-F5344CB8AC3E}">
        <p14:creationId xmlns:p14="http://schemas.microsoft.com/office/powerpoint/2010/main" val="845241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26</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Ở hình trên ta thấy mặc định là “Untitled”, ta thử soạn thảo một số lệnh như trong hình rồi lưu lại với test “first.py” py là phần mở rộng của Python:</a:t>
            </a: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54E6DCEF-2038-4AD1-AC26-532E2CE892FA}"/>
              </a:ext>
            </a:extLst>
          </p:cNvPr>
          <p:cNvPicPr>
            <a:picLocks noChangeAspect="1"/>
          </p:cNvPicPr>
          <p:nvPr/>
        </p:nvPicPr>
        <p:blipFill>
          <a:blip r:embed="rId2"/>
          <a:stretch>
            <a:fillRect/>
          </a:stretch>
        </p:blipFill>
        <p:spPr>
          <a:xfrm>
            <a:off x="2345435" y="1654400"/>
            <a:ext cx="7501130" cy="5158171"/>
          </a:xfrm>
          <a:prstGeom prst="rect">
            <a:avLst/>
          </a:prstGeom>
        </p:spPr>
      </p:pic>
    </p:spTree>
    <p:extLst>
      <p:ext uri="{BB962C8B-B14F-4D97-AF65-F5344CB8AC3E}">
        <p14:creationId xmlns:p14="http://schemas.microsoft.com/office/powerpoint/2010/main" val="245828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27</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Ta thấy code đã được lưu:</a:t>
            </a:r>
          </a:p>
        </p:txBody>
      </p:sp>
      <p:pic>
        <p:nvPicPr>
          <p:cNvPr id="11" name="Picture 10">
            <a:extLst>
              <a:ext uri="{FF2B5EF4-FFF2-40B4-BE49-F238E27FC236}">
                <a16:creationId xmlns:a16="http://schemas.microsoft.com/office/drawing/2014/main" id="{EBD98195-98CB-41E9-B8DD-EAE881230F9B}"/>
              </a:ext>
            </a:extLst>
          </p:cNvPr>
          <p:cNvPicPr>
            <a:picLocks noChangeAspect="1"/>
          </p:cNvPicPr>
          <p:nvPr/>
        </p:nvPicPr>
        <p:blipFill>
          <a:blip r:embed="rId2"/>
          <a:stretch>
            <a:fillRect/>
          </a:stretch>
        </p:blipFill>
        <p:spPr>
          <a:xfrm>
            <a:off x="1371600" y="1447800"/>
            <a:ext cx="10058400" cy="4844619"/>
          </a:xfrm>
          <a:prstGeom prst="rect">
            <a:avLst/>
          </a:prstGeom>
        </p:spPr>
      </p:pic>
    </p:spTree>
    <p:extLst>
      <p:ext uri="{BB962C8B-B14F-4D97-AF65-F5344CB8AC3E}">
        <p14:creationId xmlns:p14="http://schemas.microsoft.com/office/powerpoint/2010/main" val="1609335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28</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Hình trên các bạn thấy chữ Untitled được đổi thành first.py cùng với nơi lưu trữ của mã nguồn Python.</a:t>
            </a: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Sau đó ta vào menu Run/ chọn Run Module (hoặc nhấn phím F5):</a:t>
            </a: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56EDEB86-0DBA-4A4D-9572-FE812713C76D}"/>
              </a:ext>
            </a:extLst>
          </p:cNvPr>
          <p:cNvPicPr>
            <a:picLocks noChangeAspect="1"/>
          </p:cNvPicPr>
          <p:nvPr/>
        </p:nvPicPr>
        <p:blipFill>
          <a:blip r:embed="rId2"/>
          <a:stretch>
            <a:fillRect/>
          </a:stretch>
        </p:blipFill>
        <p:spPr>
          <a:xfrm>
            <a:off x="1905000" y="2209800"/>
            <a:ext cx="9144000" cy="4387181"/>
          </a:xfrm>
          <a:prstGeom prst="rect">
            <a:avLst/>
          </a:prstGeom>
        </p:spPr>
      </p:pic>
      <p:cxnSp>
        <p:nvCxnSpPr>
          <p:cNvPr id="14" name="Straight Arrow Connector 13">
            <a:extLst>
              <a:ext uri="{FF2B5EF4-FFF2-40B4-BE49-F238E27FC236}">
                <a16:creationId xmlns:a16="http://schemas.microsoft.com/office/drawing/2014/main" id="{E3297EC3-F8EF-4107-9BD0-9A2DF86EF8A5}"/>
              </a:ext>
            </a:extLst>
          </p:cNvPr>
          <p:cNvCxnSpPr>
            <a:cxnSpLocks/>
          </p:cNvCxnSpPr>
          <p:nvPr/>
        </p:nvCxnSpPr>
        <p:spPr>
          <a:xfrm flipH="1">
            <a:off x="5105400" y="3048000"/>
            <a:ext cx="9906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246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372600" cy="508000"/>
            <a:chOff x="789624" y="1191463"/>
            <a:chExt cx="9372600" cy="508000"/>
          </a:xfrm>
        </p:grpSpPr>
        <p:sp>
          <p:nvSpPr>
            <p:cNvPr id="3" name="AutoShape 52"/>
            <p:cNvSpPr>
              <a:spLocks noChangeArrowheads="1"/>
            </p:cNvSpPr>
            <p:nvPr/>
          </p:nvSpPr>
          <p:spPr bwMode="gray">
            <a:xfrm>
              <a:off x="990600" y="1191463"/>
              <a:ext cx="9171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1.3.1. Công cụ lập trình chính thống khi cài đặt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29</a:t>
            </a:fld>
            <a:endParaRPr lang="en-US"/>
          </a:p>
        </p:txBody>
      </p:sp>
      <p:sp>
        <p:nvSpPr>
          <p:cNvPr id="10" name="Content Placeholder 2">
            <a:extLst>
              <a:ext uri="{FF2B5EF4-FFF2-40B4-BE49-F238E27FC236}">
                <a16:creationId xmlns:a16="http://schemas.microsoft.com/office/drawing/2014/main" id="{594FEF44-2773-4C5D-818F-AF1F4AE708FB}"/>
              </a:ext>
            </a:extLst>
          </p:cNvPr>
          <p:cNvSpPr txBox="1">
            <a:spLocks/>
          </p:cNvSpPr>
          <p:nvPr/>
        </p:nvSpPr>
        <p:spPr>
          <a:xfrm>
            <a:off x="457200" y="804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Chương trình cho ra kết quả:</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Tương tự để chạy các file mã nguồn khác ta có thể vào File/ Open để chọn file mã nguồn.</a:t>
            </a:r>
          </a:p>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pic>
        <p:nvPicPr>
          <p:cNvPr id="11" name="Picture 10">
            <a:extLst>
              <a:ext uri="{FF2B5EF4-FFF2-40B4-BE49-F238E27FC236}">
                <a16:creationId xmlns:a16="http://schemas.microsoft.com/office/drawing/2014/main" id="{695723EF-B7E7-4E0C-8585-DFE7599F5D83}"/>
              </a:ext>
            </a:extLst>
          </p:cNvPr>
          <p:cNvPicPr>
            <a:picLocks noChangeAspect="1"/>
          </p:cNvPicPr>
          <p:nvPr/>
        </p:nvPicPr>
        <p:blipFill>
          <a:blip r:embed="rId2"/>
          <a:stretch>
            <a:fillRect/>
          </a:stretch>
        </p:blipFill>
        <p:spPr>
          <a:xfrm>
            <a:off x="1828800" y="1219200"/>
            <a:ext cx="8382000" cy="4188984"/>
          </a:xfrm>
          <a:prstGeom prst="rect">
            <a:avLst/>
          </a:prstGeom>
        </p:spPr>
      </p:pic>
    </p:spTree>
    <p:extLst>
      <p:ext uri="{BB962C8B-B14F-4D97-AF65-F5344CB8AC3E}">
        <p14:creationId xmlns:p14="http://schemas.microsoft.com/office/powerpoint/2010/main" val="123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4620576" cy="508000"/>
            <a:chOff x="789624" y="1191463"/>
            <a:chExt cx="4620576" cy="508000"/>
          </a:xfrm>
        </p:grpSpPr>
        <p:sp>
          <p:nvSpPr>
            <p:cNvPr id="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1.1.	Có nên học lập trình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1.2.	Cách tải và cài đặt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1.3.	Giới thiệu một số công cụ lập trình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1.4.	Tạo Project Python trong PyCharm</a:t>
            </a:r>
          </a:p>
        </p:txBody>
      </p:sp>
    </p:spTree>
    <p:extLst>
      <p:ext uri="{BB962C8B-B14F-4D97-AF65-F5344CB8AC3E}">
        <p14:creationId xmlns:p14="http://schemas.microsoft.com/office/powerpoint/2010/main" val="1114713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1.3.2. Công cụ lập trình wingide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30</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wingide cũng là một công cụ lập trình Python khá mạnh mẽ, các bạn có thể tải tại: </a:t>
            </a:r>
            <a:r>
              <a:rPr lang="en-US" sz="2800">
                <a:solidFill>
                  <a:prstClr val="black"/>
                </a:solidFill>
                <a:latin typeface="Cambria" panose="02040503050406030204" pitchFamily="18" charset="0"/>
                <a:hlinkClick r:id="rId2"/>
              </a:rPr>
              <a:t>http://wingware.com/downloads/wingide-101</a:t>
            </a:r>
            <a:r>
              <a:rPr lang="en-US" sz="2800">
                <a:solidFill>
                  <a:prstClr val="black"/>
                </a:solidFill>
                <a:latin typeface="Cambria" panose="02040503050406030204" pitchFamily="18" charset="0"/>
              </a:rPr>
              <a:t> </a:t>
            </a:r>
          </a:p>
        </p:txBody>
      </p:sp>
      <p:pic>
        <p:nvPicPr>
          <p:cNvPr id="10" name="Picture 9">
            <a:extLst>
              <a:ext uri="{FF2B5EF4-FFF2-40B4-BE49-F238E27FC236}">
                <a16:creationId xmlns:a16="http://schemas.microsoft.com/office/drawing/2014/main" id="{0D281288-F732-49CA-BBF1-EDE0B8265501}"/>
              </a:ext>
            </a:extLst>
          </p:cNvPr>
          <p:cNvPicPr>
            <a:picLocks noChangeAspect="1"/>
          </p:cNvPicPr>
          <p:nvPr/>
        </p:nvPicPr>
        <p:blipFill>
          <a:blip r:embed="rId3"/>
          <a:stretch>
            <a:fillRect/>
          </a:stretch>
        </p:blipFill>
        <p:spPr>
          <a:xfrm>
            <a:off x="2895600" y="1779742"/>
            <a:ext cx="6896100" cy="4196805"/>
          </a:xfrm>
          <a:prstGeom prst="rect">
            <a:avLst/>
          </a:prstGeom>
        </p:spPr>
      </p:pic>
      <p:cxnSp>
        <p:nvCxnSpPr>
          <p:cNvPr id="11" name="Straight Arrow Connector 10">
            <a:extLst>
              <a:ext uri="{FF2B5EF4-FFF2-40B4-BE49-F238E27FC236}">
                <a16:creationId xmlns:a16="http://schemas.microsoft.com/office/drawing/2014/main" id="{928999B9-CF58-4CA7-95B7-DE55D7D5F32A}"/>
              </a:ext>
            </a:extLst>
          </p:cNvPr>
          <p:cNvCxnSpPr/>
          <p:nvPr/>
        </p:nvCxnSpPr>
        <p:spPr>
          <a:xfrm>
            <a:off x="8858250" y="2617942"/>
            <a:ext cx="0" cy="8048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431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1.3.3. Công cụ lập trình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Đây là công cụ rất nổi tiếng, rất quen thuộc đặc biệt với những ai đã lập trình Android Studio.</a:t>
            </a: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Hiện hãng cho sử dụng bản miễn phí PyCharm Community Edition: </a:t>
            </a:r>
            <a:r>
              <a:rPr lang="vi-VN" sz="2800">
                <a:solidFill>
                  <a:prstClr val="black"/>
                </a:solidFill>
                <a:latin typeface="Cambria" panose="02040503050406030204" pitchFamily="18" charset="0"/>
                <a:hlinkClick r:id="rId2"/>
              </a:rPr>
              <a:t>https://www.jetbrains.com/pycharm</a:t>
            </a:r>
            <a:r>
              <a:rPr lang="en-US" sz="2800">
                <a:solidFill>
                  <a:prstClr val="black"/>
                </a:solidFill>
                <a:latin typeface="Cambria" panose="02040503050406030204" pitchFamily="18" charset="0"/>
              </a:rPr>
              <a:t> </a:t>
            </a:r>
            <a:r>
              <a:rPr lang="vi-VN" sz="2800">
                <a:solidFill>
                  <a:prstClr val="black"/>
                </a:solidFill>
                <a:latin typeface="Cambria" panose="02040503050406030204" pitchFamily="18" charset="0"/>
              </a:rPr>
              <a:t> (kéo xuống gần dưới cùng sẽ có màn hình tải)</a:t>
            </a:r>
            <a:endParaRPr lang="en-US" sz="2800">
              <a:solidFill>
                <a:prstClr val="black"/>
              </a:solidFill>
              <a:latin typeface="Cambria" panose="02040503050406030204" pitchFamily="18" charset="0"/>
            </a:endParaRPr>
          </a:p>
        </p:txBody>
      </p:sp>
    </p:spTree>
    <p:extLst>
      <p:ext uri="{BB962C8B-B14F-4D97-AF65-F5344CB8AC3E}">
        <p14:creationId xmlns:p14="http://schemas.microsoft.com/office/powerpoint/2010/main" val="730770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1.3.3. Công cụ lập trình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32</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pic>
        <p:nvPicPr>
          <p:cNvPr id="10" name="Picture 9">
            <a:extLst>
              <a:ext uri="{FF2B5EF4-FFF2-40B4-BE49-F238E27FC236}">
                <a16:creationId xmlns:a16="http://schemas.microsoft.com/office/drawing/2014/main" id="{4543FAA6-51E9-42C0-A157-B12F3080D127}"/>
              </a:ext>
            </a:extLst>
          </p:cNvPr>
          <p:cNvPicPr>
            <a:picLocks noChangeAspect="1"/>
          </p:cNvPicPr>
          <p:nvPr/>
        </p:nvPicPr>
        <p:blipFill>
          <a:blip r:embed="rId2"/>
          <a:stretch>
            <a:fillRect/>
          </a:stretch>
        </p:blipFill>
        <p:spPr>
          <a:xfrm>
            <a:off x="1600200" y="990600"/>
            <a:ext cx="8771618" cy="4800600"/>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4CCF3D7A-8F45-4CC2-A24C-99990374295D}"/>
              </a:ext>
            </a:extLst>
          </p:cNvPr>
          <p:cNvCxnSpPr/>
          <p:nvPr/>
        </p:nvCxnSpPr>
        <p:spPr>
          <a:xfrm>
            <a:off x="7543800" y="4276724"/>
            <a:ext cx="0" cy="838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58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1.3.3. Công cụ lập trình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Ta thấy có nhiều giới hạn trong bản miễn phí (Community) như</a:t>
            </a:r>
            <a:r>
              <a:rPr lang="en-US" sz="2800">
                <a:solidFill>
                  <a:prstClr val="black"/>
                </a:solidFill>
                <a:latin typeface="Cambria" panose="02040503050406030204" pitchFamily="18" charset="0"/>
              </a:rPr>
              <a:t>ng</a:t>
            </a:r>
            <a:r>
              <a:rPr lang="vi-VN" sz="2800">
                <a:solidFill>
                  <a:prstClr val="black"/>
                </a:solidFill>
                <a:latin typeface="Cambria" panose="02040503050406030204" pitchFamily="18" charset="0"/>
              </a:rPr>
              <a:t> không có lập trình Web. Còn bản Professional thì có đầy đủ và cho sử dụng thử 30 ngày nhé các bạn.</a:t>
            </a:r>
            <a:r>
              <a:rPr lang="en-US" sz="2800">
                <a:solidFill>
                  <a:prstClr val="black"/>
                </a:solidFill>
                <a:latin typeface="Cambria" panose="02040503050406030204" pitchFamily="18" charset="0"/>
              </a:rPr>
              <a:t> </a:t>
            </a:r>
            <a:r>
              <a:rPr lang="vi-VN" sz="2800">
                <a:solidFill>
                  <a:prstClr val="black"/>
                </a:solidFill>
                <a:latin typeface="Cambria" panose="02040503050406030204" pitchFamily="18" charset="0"/>
              </a:rPr>
              <a:t>Hoặc bạn có thể vào link: </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hlinkClick r:id="rId2"/>
              </a:rPr>
              <a:t>https://www.jetbrains.com/pycharm/download/#section=windows</a:t>
            </a:r>
            <a:r>
              <a:rPr lang="en-US" sz="2800">
                <a:solidFill>
                  <a:prstClr val="black"/>
                </a:solidFill>
                <a:latin typeface="Cambria" panose="02040503050406030204" pitchFamily="18" charset="0"/>
              </a:rPr>
              <a:t> </a:t>
            </a:r>
          </a:p>
        </p:txBody>
      </p:sp>
      <p:pic>
        <p:nvPicPr>
          <p:cNvPr id="10" name="Picture 9">
            <a:extLst>
              <a:ext uri="{FF2B5EF4-FFF2-40B4-BE49-F238E27FC236}">
                <a16:creationId xmlns:a16="http://schemas.microsoft.com/office/drawing/2014/main" id="{DF23C4C7-E896-447A-BC8B-07F4DCC3352D}"/>
              </a:ext>
            </a:extLst>
          </p:cNvPr>
          <p:cNvPicPr>
            <a:picLocks noChangeAspect="1"/>
          </p:cNvPicPr>
          <p:nvPr/>
        </p:nvPicPr>
        <p:blipFill>
          <a:blip r:embed="rId3"/>
          <a:stretch>
            <a:fillRect/>
          </a:stretch>
        </p:blipFill>
        <p:spPr>
          <a:xfrm>
            <a:off x="2514600" y="2667000"/>
            <a:ext cx="6731041" cy="3124200"/>
          </a:xfrm>
          <a:prstGeom prst="rect">
            <a:avLst/>
          </a:prstGeom>
        </p:spPr>
      </p:pic>
      <p:cxnSp>
        <p:nvCxnSpPr>
          <p:cNvPr id="11" name="Straight Arrow Connector 10">
            <a:extLst>
              <a:ext uri="{FF2B5EF4-FFF2-40B4-BE49-F238E27FC236}">
                <a16:creationId xmlns:a16="http://schemas.microsoft.com/office/drawing/2014/main" id="{C7760936-76CF-4715-AE27-F69A7F3CA562}"/>
              </a:ext>
            </a:extLst>
          </p:cNvPr>
          <p:cNvCxnSpPr>
            <a:cxnSpLocks/>
          </p:cNvCxnSpPr>
          <p:nvPr/>
        </p:nvCxnSpPr>
        <p:spPr>
          <a:xfrm flipH="1">
            <a:off x="8305801" y="5181600"/>
            <a:ext cx="12192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998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1.3.3. Công cụ lập trình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34</a:t>
            </a:fld>
            <a:endParaRPr lang="en-US"/>
          </a:p>
        </p:txBody>
      </p:sp>
      <p:sp>
        <p:nvSpPr>
          <p:cNvPr id="14" name="Content Placeholder 2"/>
          <p:cNvSpPr txBox="1">
            <a:spLocks/>
          </p:cNvSpPr>
          <p:nvPr/>
        </p:nvSpPr>
        <p:spPr>
          <a:xfrm>
            <a:off x="457200" y="746125"/>
            <a:ext cx="5530921"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Chúng ta chọn Download bản Community tải về máy rồi tiến hành cài đặt, và nên đưa ra màn hình Desktop để ta sử dụng (vì đây là công cụ Tui sẽ sử dụng cho toàn bộ các bài học):</a:t>
            </a: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E33BD656-A26F-4425-8281-2FC060DE2B6F}"/>
              </a:ext>
            </a:extLst>
          </p:cNvPr>
          <p:cNvPicPr>
            <a:picLocks noChangeAspect="1"/>
          </p:cNvPicPr>
          <p:nvPr/>
        </p:nvPicPr>
        <p:blipFill>
          <a:blip r:embed="rId2"/>
          <a:stretch>
            <a:fillRect/>
          </a:stretch>
        </p:blipFill>
        <p:spPr>
          <a:xfrm>
            <a:off x="6203880" y="846640"/>
            <a:ext cx="5226120" cy="5325560"/>
          </a:xfrm>
          <a:prstGeom prst="rect">
            <a:avLst/>
          </a:prstGeom>
        </p:spPr>
      </p:pic>
      <p:cxnSp>
        <p:nvCxnSpPr>
          <p:cNvPr id="15" name="Straight Arrow Connector 14">
            <a:extLst>
              <a:ext uri="{FF2B5EF4-FFF2-40B4-BE49-F238E27FC236}">
                <a16:creationId xmlns:a16="http://schemas.microsoft.com/office/drawing/2014/main" id="{28B022CA-A3B0-496E-88EC-9C5B9BB8E4F5}"/>
              </a:ext>
            </a:extLst>
          </p:cNvPr>
          <p:cNvCxnSpPr>
            <a:cxnSpLocks/>
          </p:cNvCxnSpPr>
          <p:nvPr/>
        </p:nvCxnSpPr>
        <p:spPr>
          <a:xfrm>
            <a:off x="5715000" y="3581400"/>
            <a:ext cx="1066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789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lvl="0" indent="0" algn="just">
                <a:lnSpc>
                  <a:spcPct val="90000"/>
                </a:lnSpc>
                <a:spcBef>
                  <a:spcPts val="1000"/>
                </a:spcBef>
                <a:buClr>
                  <a:srgbClr val="215D9F"/>
                </a:buClr>
                <a:buNone/>
              </a:pPr>
              <a:r>
                <a:rPr lang="en-US" sz="2800" b="1">
                  <a:solidFill>
                    <a:prstClr val="black"/>
                  </a:solidFill>
                  <a:latin typeface="Cambria" panose="02040503050406030204" pitchFamily="18" charset="0"/>
                </a:rPr>
                <a:t>1.3.3. Công cụ lập trình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35</a:t>
            </a:fld>
            <a:endParaRPr lang="en-US"/>
          </a:p>
        </p:txBody>
      </p:sp>
      <p:sp>
        <p:nvSpPr>
          <p:cNvPr id="14" name="Content Placeholder 2"/>
          <p:cNvSpPr txBox="1">
            <a:spLocks/>
          </p:cNvSpPr>
          <p:nvPr/>
        </p:nvSpPr>
        <p:spPr>
          <a:xfrm>
            <a:off x="457200" y="746125"/>
            <a:ext cx="115062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Ta khởi động phần mềm PyCharm lên sẽ có giao diện đầu tiên như </a:t>
            </a:r>
            <a:r>
              <a:rPr lang="en-US" sz="2800">
                <a:solidFill>
                  <a:prstClr val="black"/>
                </a:solidFill>
                <a:latin typeface="Cambria" panose="02040503050406030204" pitchFamily="18" charset="0"/>
              </a:rPr>
              <a:t>bên.</a:t>
            </a: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Các bạn thấy tính tới thời điểm Tui </a:t>
            </a:r>
            <a:r>
              <a:rPr lang="en-US" sz="2800">
                <a:solidFill>
                  <a:prstClr val="black"/>
                </a:solidFill>
                <a:latin typeface="Cambria" panose="02040503050406030204" pitchFamily="18" charset="0"/>
              </a:rPr>
              <a:t>giảng </a:t>
            </a:r>
            <a:r>
              <a:rPr lang="vi-VN" sz="2800">
                <a:solidFill>
                  <a:prstClr val="black"/>
                </a:solidFill>
                <a:latin typeface="Cambria" panose="02040503050406030204" pitchFamily="18" charset="0"/>
              </a:rPr>
              <a:t>bài này thì version mới nhất là 20</a:t>
            </a:r>
            <a:r>
              <a:rPr lang="en-US" sz="2800">
                <a:solidFill>
                  <a:prstClr val="black"/>
                </a:solidFill>
                <a:latin typeface="Cambria" panose="02040503050406030204" pitchFamily="18" charset="0"/>
              </a:rPr>
              <a:t>20</a:t>
            </a:r>
            <a:r>
              <a:rPr lang="vi-VN" sz="2800">
                <a:solidFill>
                  <a:prstClr val="black"/>
                </a:solidFill>
                <a:latin typeface="Cambria" panose="02040503050406030204" pitchFamily="18" charset="0"/>
              </a:rPr>
              <a:t>.</a:t>
            </a:r>
            <a:r>
              <a:rPr lang="en-US" sz="2800">
                <a:solidFill>
                  <a:prstClr val="black"/>
                </a:solidFill>
                <a:latin typeface="Cambria" panose="02040503050406030204" pitchFamily="18" charset="0"/>
              </a:rPr>
              <a:t>2</a:t>
            </a:r>
            <a:r>
              <a:rPr lang="vi-VN" sz="2800">
                <a:solidFill>
                  <a:prstClr val="black"/>
                </a:solidFill>
                <a:latin typeface="Cambria" panose="02040503050406030204" pitchFamily="18" charset="0"/>
              </a:rPr>
              <a:t>.</a:t>
            </a:r>
          </a:p>
        </p:txBody>
      </p:sp>
      <p:pic>
        <p:nvPicPr>
          <p:cNvPr id="10" name="Picture 9">
            <a:extLst>
              <a:ext uri="{FF2B5EF4-FFF2-40B4-BE49-F238E27FC236}">
                <a16:creationId xmlns:a16="http://schemas.microsoft.com/office/drawing/2014/main" id="{24030C82-A77C-4D69-9822-F6558A9616E3}"/>
              </a:ext>
            </a:extLst>
          </p:cNvPr>
          <p:cNvPicPr>
            <a:picLocks noChangeAspect="1"/>
          </p:cNvPicPr>
          <p:nvPr/>
        </p:nvPicPr>
        <p:blipFill>
          <a:blip r:embed="rId2"/>
          <a:stretch>
            <a:fillRect/>
          </a:stretch>
        </p:blipFill>
        <p:spPr>
          <a:xfrm>
            <a:off x="2362200" y="1669941"/>
            <a:ext cx="8216382" cy="5019984"/>
          </a:xfrm>
          <a:prstGeom prst="rect">
            <a:avLst/>
          </a:prstGeom>
        </p:spPr>
      </p:pic>
    </p:spTree>
    <p:extLst>
      <p:ext uri="{BB962C8B-B14F-4D97-AF65-F5344CB8AC3E}">
        <p14:creationId xmlns:p14="http://schemas.microsoft.com/office/powerpoint/2010/main" val="436021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Khi khởi động PyCharm, ta sẽ có giao diện nh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 bên d</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ới, bấm </a:t>
            </a:r>
            <a:r>
              <a:rPr lang="en-US" sz="2800" b="1">
                <a:solidFill>
                  <a:prstClr val="black"/>
                </a:solidFill>
                <a:latin typeface="Cambria" panose="02040503050406030204" pitchFamily="18" charset="0"/>
              </a:rPr>
              <a:t>Create New Project </a:t>
            </a:r>
            <a:r>
              <a:rPr lang="en-US" sz="2800">
                <a:solidFill>
                  <a:prstClr val="black"/>
                </a:solidFill>
                <a:latin typeface="Cambria" panose="02040503050406030204" pitchFamily="18" charset="0"/>
              </a:rPr>
              <a:t>để tạo dự án mới:</a:t>
            </a:r>
          </a:p>
        </p:txBody>
      </p:sp>
      <p:pic>
        <p:nvPicPr>
          <p:cNvPr id="9" name="Picture 8">
            <a:extLst>
              <a:ext uri="{FF2B5EF4-FFF2-40B4-BE49-F238E27FC236}">
                <a16:creationId xmlns:a16="http://schemas.microsoft.com/office/drawing/2014/main" id="{45A9822C-1151-44F8-947B-3AAD16661D83}"/>
              </a:ext>
            </a:extLst>
          </p:cNvPr>
          <p:cNvPicPr>
            <a:picLocks noChangeAspect="1"/>
          </p:cNvPicPr>
          <p:nvPr/>
        </p:nvPicPr>
        <p:blipFill>
          <a:blip r:embed="rId2"/>
          <a:stretch>
            <a:fillRect/>
          </a:stretch>
        </p:blipFill>
        <p:spPr>
          <a:xfrm>
            <a:off x="2362200" y="1684686"/>
            <a:ext cx="8126964" cy="4965352"/>
          </a:xfrm>
          <a:prstGeom prst="rect">
            <a:avLst/>
          </a:prstGeom>
        </p:spPr>
      </p:pic>
      <p:cxnSp>
        <p:nvCxnSpPr>
          <p:cNvPr id="12" name="Straight Arrow Connector 11">
            <a:extLst>
              <a:ext uri="{FF2B5EF4-FFF2-40B4-BE49-F238E27FC236}">
                <a16:creationId xmlns:a16="http://schemas.microsoft.com/office/drawing/2014/main" id="{54AB7CF4-643B-400B-ADF6-05EC85FAD6F2}"/>
              </a:ext>
            </a:extLst>
          </p:cNvPr>
          <p:cNvCxnSpPr/>
          <p:nvPr/>
        </p:nvCxnSpPr>
        <p:spPr>
          <a:xfrm flipH="1">
            <a:off x="8128000" y="42672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99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Chỉnh cấu hình tới Python 39 mà ta đã cài</a:t>
            </a:r>
          </a:p>
        </p:txBody>
      </p:sp>
      <p:pic>
        <p:nvPicPr>
          <p:cNvPr id="10" name="Picture 9">
            <a:extLst>
              <a:ext uri="{FF2B5EF4-FFF2-40B4-BE49-F238E27FC236}">
                <a16:creationId xmlns:a16="http://schemas.microsoft.com/office/drawing/2014/main" id="{394EBAE8-4320-46F9-A6D1-245FFF718F15}"/>
              </a:ext>
            </a:extLst>
          </p:cNvPr>
          <p:cNvPicPr>
            <a:picLocks noChangeAspect="1"/>
          </p:cNvPicPr>
          <p:nvPr/>
        </p:nvPicPr>
        <p:blipFill>
          <a:blip r:embed="rId2"/>
          <a:stretch>
            <a:fillRect/>
          </a:stretch>
        </p:blipFill>
        <p:spPr>
          <a:xfrm>
            <a:off x="1676400" y="1209804"/>
            <a:ext cx="8610600" cy="5260840"/>
          </a:xfrm>
          <a:prstGeom prst="rect">
            <a:avLst/>
          </a:prstGeom>
        </p:spPr>
      </p:pic>
      <p:sp>
        <p:nvSpPr>
          <p:cNvPr id="16" name="Speech Bubble: Rectangle 15">
            <a:extLst>
              <a:ext uri="{FF2B5EF4-FFF2-40B4-BE49-F238E27FC236}">
                <a16:creationId xmlns:a16="http://schemas.microsoft.com/office/drawing/2014/main" id="{CEEC3A2D-F1D9-4D6D-89D8-F8D039E08FE6}"/>
              </a:ext>
            </a:extLst>
          </p:cNvPr>
          <p:cNvSpPr/>
          <p:nvPr/>
        </p:nvSpPr>
        <p:spPr>
          <a:xfrm>
            <a:off x="8534400" y="3429000"/>
            <a:ext cx="1447800" cy="762000"/>
          </a:xfrm>
          <a:prstGeom prst="wedgeRectCallout">
            <a:avLst>
              <a:gd name="adj1" fmla="val 46371"/>
              <a:gd name="adj2" fmla="val 981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Ko thấy Python thì bấm vào đây</a:t>
            </a:r>
          </a:p>
        </p:txBody>
      </p:sp>
    </p:spTree>
    <p:extLst>
      <p:ext uri="{BB962C8B-B14F-4D97-AF65-F5344CB8AC3E}">
        <p14:creationId xmlns:p14="http://schemas.microsoft.com/office/powerpoint/2010/main" val="4189652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38</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Chỉnh cấu hình tới Python 39 mà ta đã cài</a:t>
            </a:r>
          </a:p>
        </p:txBody>
      </p:sp>
      <p:pic>
        <p:nvPicPr>
          <p:cNvPr id="9" name="Picture 8">
            <a:extLst>
              <a:ext uri="{FF2B5EF4-FFF2-40B4-BE49-F238E27FC236}">
                <a16:creationId xmlns:a16="http://schemas.microsoft.com/office/drawing/2014/main" id="{93FB1D5D-750A-47C1-96F9-EC3C429D506C}"/>
              </a:ext>
            </a:extLst>
          </p:cNvPr>
          <p:cNvPicPr>
            <a:picLocks noChangeAspect="1"/>
          </p:cNvPicPr>
          <p:nvPr/>
        </p:nvPicPr>
        <p:blipFill>
          <a:blip r:embed="rId2"/>
          <a:stretch>
            <a:fillRect/>
          </a:stretch>
        </p:blipFill>
        <p:spPr>
          <a:xfrm>
            <a:off x="1905000" y="1488824"/>
            <a:ext cx="7115313" cy="5216776"/>
          </a:xfrm>
          <a:prstGeom prst="rect">
            <a:avLst/>
          </a:prstGeom>
        </p:spPr>
      </p:pic>
    </p:spTree>
    <p:extLst>
      <p:ext uri="{BB962C8B-B14F-4D97-AF65-F5344CB8AC3E}">
        <p14:creationId xmlns:p14="http://schemas.microsoft.com/office/powerpoint/2010/main" val="23473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39</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Chọn được Python rồi thì bấm create</a:t>
            </a:r>
          </a:p>
        </p:txBody>
      </p:sp>
      <p:pic>
        <p:nvPicPr>
          <p:cNvPr id="11" name="Picture 10">
            <a:extLst>
              <a:ext uri="{FF2B5EF4-FFF2-40B4-BE49-F238E27FC236}">
                <a16:creationId xmlns:a16="http://schemas.microsoft.com/office/drawing/2014/main" id="{CA9396C6-33AF-4F24-886F-1EABD8492024}"/>
              </a:ext>
            </a:extLst>
          </p:cNvPr>
          <p:cNvPicPr>
            <a:picLocks noChangeAspect="1"/>
          </p:cNvPicPr>
          <p:nvPr/>
        </p:nvPicPr>
        <p:blipFill>
          <a:blip r:embed="rId2"/>
          <a:stretch>
            <a:fillRect/>
          </a:stretch>
        </p:blipFill>
        <p:spPr>
          <a:xfrm>
            <a:off x="1676400" y="1209804"/>
            <a:ext cx="8610600" cy="5260840"/>
          </a:xfrm>
          <a:prstGeom prst="rect">
            <a:avLst/>
          </a:prstGeom>
        </p:spPr>
      </p:pic>
    </p:spTree>
    <p:extLst>
      <p:ext uri="{BB962C8B-B14F-4D97-AF65-F5344CB8AC3E}">
        <p14:creationId xmlns:p14="http://schemas.microsoft.com/office/powerpoint/2010/main" val="278990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	Có nên học lập trình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1.1.1. Giới thiệu khái quát về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1.1.2. Hiện trạng sử dụng Python làm ngôn ngữ đào tạo trên thế giới</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1.1.3. Các tài nguyên học liệu và công cụ lập trình Python</a:t>
            </a:r>
          </a:p>
          <a:p>
            <a:pPr marL="342900" marR="0" lvl="0" indent="-342900" algn="just">
              <a:lnSpc>
                <a:spcPct val="150000"/>
              </a:lnSpc>
              <a:spcBef>
                <a:spcPts val="0"/>
              </a:spcBef>
              <a:spcAft>
                <a:spcPts val="0"/>
              </a:spcAft>
              <a:buFont typeface="Times New Roman" panose="02020603050405020304" pitchFamily="18" charset="0"/>
              <a:buChar char="-"/>
            </a:pPr>
            <a:r>
              <a:rPr lang="en-US" sz="2800" i="1">
                <a:effectLst/>
                <a:latin typeface="Cambria" panose="02040503050406030204" pitchFamily="18" charset="0"/>
                <a:ea typeface="Cambria" panose="02040503050406030204" pitchFamily="18" charset="0"/>
              </a:rPr>
              <a:t>1.1.4. Kết luận</a:t>
            </a:r>
          </a:p>
        </p:txBody>
      </p:sp>
    </p:spTree>
    <p:extLst>
      <p:ext uri="{BB962C8B-B14F-4D97-AF65-F5344CB8AC3E}">
        <p14:creationId xmlns:p14="http://schemas.microsoft.com/office/powerpoint/2010/main" val="621749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40</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Mặc định có file main.py, ta có thể tạo file khác để coding</a:t>
            </a:r>
          </a:p>
        </p:txBody>
      </p:sp>
      <p:pic>
        <p:nvPicPr>
          <p:cNvPr id="9" name="Picture 8">
            <a:extLst>
              <a:ext uri="{FF2B5EF4-FFF2-40B4-BE49-F238E27FC236}">
                <a16:creationId xmlns:a16="http://schemas.microsoft.com/office/drawing/2014/main" id="{134628A3-3AF3-4E0C-84F2-A60C670FF531}"/>
              </a:ext>
            </a:extLst>
          </p:cNvPr>
          <p:cNvPicPr>
            <a:picLocks noChangeAspect="1"/>
          </p:cNvPicPr>
          <p:nvPr/>
        </p:nvPicPr>
        <p:blipFill>
          <a:blip r:embed="rId2"/>
          <a:stretch>
            <a:fillRect/>
          </a:stretch>
        </p:blipFill>
        <p:spPr>
          <a:xfrm>
            <a:off x="1447800" y="1312437"/>
            <a:ext cx="9753600" cy="5181600"/>
          </a:xfrm>
          <a:prstGeom prst="rect">
            <a:avLst/>
          </a:prstGeom>
        </p:spPr>
      </p:pic>
    </p:spTree>
    <p:extLst>
      <p:ext uri="{BB962C8B-B14F-4D97-AF65-F5344CB8AC3E}">
        <p14:creationId xmlns:p14="http://schemas.microsoft.com/office/powerpoint/2010/main" val="2916687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Để tạo tập tin Python: Ta bấm chuột phải vào Project HelloWorld/ chọn New/ Python File:</a:t>
            </a: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Ta tạo thử tập tin SayHello:</a:t>
            </a:r>
          </a:p>
        </p:txBody>
      </p:sp>
      <p:pic>
        <p:nvPicPr>
          <p:cNvPr id="10" name="Picture 9">
            <a:extLst>
              <a:ext uri="{FF2B5EF4-FFF2-40B4-BE49-F238E27FC236}">
                <a16:creationId xmlns:a16="http://schemas.microsoft.com/office/drawing/2014/main" id="{92C20CE9-A057-4C12-B5AC-5388298CB2B2}"/>
              </a:ext>
            </a:extLst>
          </p:cNvPr>
          <p:cNvPicPr>
            <a:picLocks noChangeAspect="1"/>
          </p:cNvPicPr>
          <p:nvPr/>
        </p:nvPicPr>
        <p:blipFill>
          <a:blip r:embed="rId2"/>
          <a:stretch>
            <a:fillRect/>
          </a:stretch>
        </p:blipFill>
        <p:spPr>
          <a:xfrm>
            <a:off x="3733800" y="1328738"/>
            <a:ext cx="6315075" cy="2286000"/>
          </a:xfrm>
          <a:prstGeom prst="rect">
            <a:avLst/>
          </a:prstGeom>
        </p:spPr>
      </p:pic>
    </p:spTree>
    <p:extLst>
      <p:ext uri="{BB962C8B-B14F-4D97-AF65-F5344CB8AC3E}">
        <p14:creationId xmlns:p14="http://schemas.microsoft.com/office/powerpoint/2010/main" val="2666281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42</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8DA000E0-BB71-4C13-8D53-251A08945809}"/>
              </a:ext>
            </a:extLst>
          </p:cNvPr>
          <p:cNvPicPr>
            <a:picLocks noChangeAspect="1"/>
          </p:cNvPicPr>
          <p:nvPr/>
        </p:nvPicPr>
        <p:blipFill>
          <a:blip r:embed="rId2"/>
          <a:stretch>
            <a:fillRect/>
          </a:stretch>
        </p:blipFill>
        <p:spPr>
          <a:xfrm>
            <a:off x="1066800" y="990600"/>
            <a:ext cx="10210800" cy="5424488"/>
          </a:xfrm>
          <a:prstGeom prst="rect">
            <a:avLst/>
          </a:prstGeom>
        </p:spPr>
      </p:pic>
      <p:sp>
        <p:nvSpPr>
          <p:cNvPr id="15" name="Speech Bubble: Rectangle 14">
            <a:extLst>
              <a:ext uri="{FF2B5EF4-FFF2-40B4-BE49-F238E27FC236}">
                <a16:creationId xmlns:a16="http://schemas.microsoft.com/office/drawing/2014/main" id="{35A62D6C-E490-4734-AC50-A826AA4AC485}"/>
              </a:ext>
            </a:extLst>
          </p:cNvPr>
          <p:cNvSpPr/>
          <p:nvPr/>
        </p:nvSpPr>
        <p:spPr>
          <a:xfrm>
            <a:off x="3810000" y="2286000"/>
            <a:ext cx="1447800" cy="762000"/>
          </a:xfrm>
          <a:prstGeom prst="wedgeRectCallout">
            <a:avLst>
              <a:gd name="adj1" fmla="val 46371"/>
              <a:gd name="adj2" fmla="val 981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Đặt tên rồi nhấn Enter</a:t>
            </a:r>
          </a:p>
        </p:txBody>
      </p:sp>
    </p:spTree>
    <p:extLst>
      <p:ext uri="{BB962C8B-B14F-4D97-AF65-F5344CB8AC3E}">
        <p14:creationId xmlns:p14="http://schemas.microsoft.com/office/powerpoint/2010/main" val="1941916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173B77-BEBB-46D1-AEBB-C11308777BD2}"/>
              </a:ext>
            </a:extLst>
          </p:cNvPr>
          <p:cNvPicPr>
            <a:picLocks noChangeAspect="1"/>
          </p:cNvPicPr>
          <p:nvPr/>
        </p:nvPicPr>
        <p:blipFill>
          <a:blip r:embed="rId2"/>
          <a:stretch>
            <a:fillRect/>
          </a:stretch>
        </p:blipFill>
        <p:spPr>
          <a:xfrm>
            <a:off x="508035" y="1340630"/>
            <a:ext cx="11201400" cy="4847445"/>
          </a:xfrm>
          <a:prstGeom prst="rect">
            <a:avLst/>
          </a:prstGeom>
        </p:spPr>
      </p:pic>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43</a:t>
            </a:fld>
            <a:endParaRPr lang="en-US"/>
          </a:p>
        </p:txBody>
      </p:sp>
      <p:sp>
        <p:nvSpPr>
          <p:cNvPr id="11" name="Content Placeholder 2">
            <a:extLst>
              <a:ext uri="{FF2B5EF4-FFF2-40B4-BE49-F238E27FC236}">
                <a16:creationId xmlns:a16="http://schemas.microsoft.com/office/drawing/2014/main" id="{75185E61-63DD-41B7-AC3D-824C32358486}"/>
              </a:ext>
            </a:extLst>
          </p:cNvPr>
          <p:cNvSpPr txBox="1">
            <a:spLocks/>
          </p:cNvSpPr>
          <p:nvPr/>
        </p:nvSpPr>
        <p:spPr>
          <a:xfrm>
            <a:off x="346951" y="660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Tập tin Sayhello.py được hiển thị ra nh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 d</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ới đây:</a:t>
            </a: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						  Viết lệnh xuất dữ liệu ra màn hình</a:t>
            </a:r>
          </a:p>
        </p:txBody>
      </p:sp>
    </p:spTree>
    <p:extLst>
      <p:ext uri="{BB962C8B-B14F-4D97-AF65-F5344CB8AC3E}">
        <p14:creationId xmlns:p14="http://schemas.microsoft.com/office/powerpoint/2010/main" val="413053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sp>
        <p:nvSpPr>
          <p:cNvPr id="11" name="Content Placeholder 2">
            <a:extLst>
              <a:ext uri="{FF2B5EF4-FFF2-40B4-BE49-F238E27FC236}">
                <a16:creationId xmlns:a16="http://schemas.microsoft.com/office/drawing/2014/main" id="{75185E61-63DD-41B7-AC3D-824C32358486}"/>
              </a:ext>
            </a:extLst>
          </p:cNvPr>
          <p:cNvSpPr txBox="1">
            <a:spLocks/>
          </p:cNvSpPr>
          <p:nvPr/>
        </p:nvSpPr>
        <p:spPr>
          <a:xfrm>
            <a:off x="457200" y="914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Để chạy mã tập tin SayHello.py, các bạn vào Run/chọn Run</a:t>
            </a: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Hoặc bấm chuột phải vào SayHello.py</a:t>
            </a:r>
          </a:p>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chọn Run SayHello</a:t>
            </a:r>
          </a:p>
        </p:txBody>
      </p:sp>
      <p:pic>
        <p:nvPicPr>
          <p:cNvPr id="9" name="Picture 8">
            <a:extLst>
              <a:ext uri="{FF2B5EF4-FFF2-40B4-BE49-F238E27FC236}">
                <a16:creationId xmlns:a16="http://schemas.microsoft.com/office/drawing/2014/main" id="{27718EA1-D5F9-4D96-BAD6-D1462FF03AE6}"/>
              </a:ext>
            </a:extLst>
          </p:cNvPr>
          <p:cNvPicPr>
            <a:picLocks noChangeAspect="1"/>
          </p:cNvPicPr>
          <p:nvPr/>
        </p:nvPicPr>
        <p:blipFill>
          <a:blip r:embed="rId2"/>
          <a:stretch>
            <a:fillRect/>
          </a:stretch>
        </p:blipFill>
        <p:spPr>
          <a:xfrm>
            <a:off x="5317454" y="2958458"/>
            <a:ext cx="6324600" cy="2536071"/>
          </a:xfrm>
          <a:prstGeom prst="rect">
            <a:avLst/>
          </a:prstGeom>
        </p:spPr>
      </p:pic>
      <p:pic>
        <p:nvPicPr>
          <p:cNvPr id="15" name="Picture 14">
            <a:extLst>
              <a:ext uri="{FF2B5EF4-FFF2-40B4-BE49-F238E27FC236}">
                <a16:creationId xmlns:a16="http://schemas.microsoft.com/office/drawing/2014/main" id="{E871CC84-9B2D-4496-AC30-5F9FA45B7B6E}"/>
              </a:ext>
            </a:extLst>
          </p:cNvPr>
          <p:cNvPicPr>
            <a:picLocks noChangeAspect="1"/>
          </p:cNvPicPr>
          <p:nvPr/>
        </p:nvPicPr>
        <p:blipFill>
          <a:blip r:embed="rId3"/>
          <a:stretch>
            <a:fillRect/>
          </a:stretch>
        </p:blipFill>
        <p:spPr>
          <a:xfrm>
            <a:off x="424675" y="1370692"/>
            <a:ext cx="8055079" cy="1405122"/>
          </a:xfrm>
          <a:prstGeom prst="rect">
            <a:avLst/>
          </a:prstGeom>
        </p:spPr>
      </p:pic>
    </p:spTree>
    <p:extLst>
      <p:ext uri="{BB962C8B-B14F-4D97-AF65-F5344CB8AC3E}">
        <p14:creationId xmlns:p14="http://schemas.microsoft.com/office/powerpoint/2010/main" val="91627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1.4.	Tạo Project Python trong PyCharm</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45</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sp>
        <p:nvSpPr>
          <p:cNvPr id="11" name="Content Placeholder 2">
            <a:extLst>
              <a:ext uri="{FF2B5EF4-FFF2-40B4-BE49-F238E27FC236}">
                <a16:creationId xmlns:a16="http://schemas.microsoft.com/office/drawing/2014/main" id="{75185E61-63DD-41B7-AC3D-824C32358486}"/>
              </a:ext>
            </a:extLst>
          </p:cNvPr>
          <p:cNvSpPr txBox="1">
            <a:spLocks/>
          </p:cNvSpPr>
          <p:nvPr/>
        </p:nvSpPr>
        <p:spPr>
          <a:xfrm>
            <a:off x="457200" y="914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Kết quả:</a:t>
            </a:r>
          </a:p>
        </p:txBody>
      </p:sp>
      <p:pic>
        <p:nvPicPr>
          <p:cNvPr id="9" name="Picture 8">
            <a:extLst>
              <a:ext uri="{FF2B5EF4-FFF2-40B4-BE49-F238E27FC236}">
                <a16:creationId xmlns:a16="http://schemas.microsoft.com/office/drawing/2014/main" id="{5C17A1C3-84DE-4332-9777-857679FE5E0D}"/>
              </a:ext>
            </a:extLst>
          </p:cNvPr>
          <p:cNvPicPr>
            <a:picLocks noChangeAspect="1"/>
          </p:cNvPicPr>
          <p:nvPr/>
        </p:nvPicPr>
        <p:blipFill>
          <a:blip r:embed="rId2"/>
          <a:stretch>
            <a:fillRect/>
          </a:stretch>
        </p:blipFill>
        <p:spPr>
          <a:xfrm>
            <a:off x="1905000" y="968671"/>
            <a:ext cx="10110329" cy="5373600"/>
          </a:xfrm>
          <a:prstGeom prst="rect">
            <a:avLst/>
          </a:prstGeom>
        </p:spPr>
      </p:pic>
      <p:cxnSp>
        <p:nvCxnSpPr>
          <p:cNvPr id="15" name="Connector: Elbow 14">
            <a:extLst>
              <a:ext uri="{FF2B5EF4-FFF2-40B4-BE49-F238E27FC236}">
                <a16:creationId xmlns:a16="http://schemas.microsoft.com/office/drawing/2014/main" id="{36ADEF1A-3D58-4E13-B644-2E66E33CA7FC}"/>
              </a:ext>
            </a:extLst>
          </p:cNvPr>
          <p:cNvCxnSpPr/>
          <p:nvPr/>
        </p:nvCxnSpPr>
        <p:spPr>
          <a:xfrm rot="5400000">
            <a:off x="4191000" y="2590800"/>
            <a:ext cx="3124200" cy="1600200"/>
          </a:xfrm>
          <a:prstGeom prst="bentConnector3">
            <a:avLst>
              <a:gd name="adj1" fmla="val 1001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5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1.1.1. Giới thiệu khái quát về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400">
                <a:latin typeface="Cambria" panose="02040503050406030204" pitchFamily="18" charset="0"/>
              </a:rPr>
              <a:t>Python là một ngôn ngữ lập trình năng động với nhiều tính năng được sử dụng trong một loạt các ứng dụng.</a:t>
            </a:r>
            <a:endParaRPr lang="en-US" sz="2400">
              <a:latin typeface="Cambria" panose="02040503050406030204" pitchFamily="18" charset="0"/>
            </a:endParaRPr>
          </a:p>
          <a:p>
            <a:pPr>
              <a:buFont typeface="Wingdings" panose="05000000000000000000" pitchFamily="2" charset="2"/>
              <a:buChar char="v"/>
            </a:pPr>
            <a:r>
              <a:rPr lang="vi-VN" sz="2400">
                <a:latin typeface="Cambria" panose="02040503050406030204" pitchFamily="18" charset="0"/>
              </a:rPr>
              <a:t>Python thường được so sánh với Tcl, Perl, Ruby, Scheme, hoặc Java. Một vài tính năng đặc trưng của nó gồm:</a:t>
            </a:r>
          </a:p>
          <a:p>
            <a:r>
              <a:rPr lang="vi-VN" sz="2400">
                <a:latin typeface="Cambria" panose="02040503050406030204" pitchFamily="18" charset="0"/>
              </a:rPr>
              <a:t>Cú pháp rất trong sáng, dễ đọc</a:t>
            </a:r>
          </a:p>
          <a:p>
            <a:r>
              <a:rPr lang="vi-VN" sz="2400">
                <a:latin typeface="Cambria" panose="02040503050406030204" pitchFamily="18" charset="0"/>
              </a:rPr>
              <a:t>Hướng đối tượng</a:t>
            </a:r>
          </a:p>
          <a:p>
            <a:r>
              <a:rPr lang="vi-VN" sz="2400">
                <a:latin typeface="Cambria" panose="02040503050406030204" pitchFamily="18" charset="0"/>
              </a:rPr>
              <a:t>Hoàn toàn mô-đun hóa, hỗ trợ các gói theo cấp bậc</a:t>
            </a:r>
          </a:p>
          <a:p>
            <a:r>
              <a:rPr lang="vi-VN" sz="2400">
                <a:latin typeface="Cambria" panose="02040503050406030204" pitchFamily="18" charset="0"/>
              </a:rPr>
              <a:t>Xử lý lỗi dựa theo ngoại lệ</a:t>
            </a:r>
          </a:p>
          <a:p>
            <a:r>
              <a:rPr lang="vi-VN" sz="2400">
                <a:latin typeface="Cambria" panose="02040503050406030204" pitchFamily="18" charset="0"/>
              </a:rPr>
              <a:t>Kiểu dữ liệu động ở mức rất cao</a:t>
            </a:r>
          </a:p>
          <a:p>
            <a:r>
              <a:rPr lang="vi-VN" sz="2400">
                <a:latin typeface="Cambria" panose="02040503050406030204" pitchFamily="18" charset="0"/>
              </a:rPr>
              <a:t>Các thư viện chuẩn và các mô-đun ngoài bao quát hầu như mọi việc</a:t>
            </a:r>
          </a:p>
          <a:p>
            <a:r>
              <a:rPr lang="vi-VN" sz="2400">
                <a:latin typeface="Cambria" panose="02040503050406030204" pitchFamily="18" charset="0"/>
              </a:rPr>
              <a:t>phần mở rộng và mô-đun dễ dàng viết trong C, C++</a:t>
            </a:r>
            <a:r>
              <a:rPr lang="en-US" sz="2400">
                <a:latin typeface="Cambria" panose="02040503050406030204" pitchFamily="18" charset="0"/>
              </a:rPr>
              <a:t>,</a:t>
            </a:r>
            <a:r>
              <a:rPr lang="vi-VN" sz="2400">
                <a:latin typeface="Cambria" panose="02040503050406030204" pitchFamily="18" charset="0"/>
              </a:rPr>
              <a:t> Jython, IronPython</a:t>
            </a:r>
          </a:p>
          <a:p>
            <a:r>
              <a:rPr lang="vi-VN" sz="2400">
                <a:latin typeface="Cambria" panose="02040503050406030204" pitchFamily="18" charset="0"/>
              </a:rPr>
              <a:t>Python mạnh mẽ và thực hiện nhanh</a:t>
            </a:r>
            <a:endParaRPr lang="en-US" sz="2400">
              <a:latin typeface="Cambria" panose="02040503050406030204" pitchFamily="18" charset="0"/>
            </a:endParaRPr>
          </a:p>
          <a:p>
            <a:r>
              <a:rPr lang="en-US" sz="2400">
                <a:latin typeface="Cambria" panose="02040503050406030204" pitchFamily="18" charset="0"/>
              </a:rPr>
              <a:t>M</a:t>
            </a:r>
            <a:r>
              <a:rPr lang="vi-VN" sz="2400">
                <a:latin typeface="Cambria" panose="02040503050406030204" pitchFamily="18" charset="0"/>
              </a:rPr>
              <a:t>achine learning</a:t>
            </a:r>
          </a:p>
          <a:p>
            <a:pPr marL="0" lvl="0" indent="0" algn="just">
              <a:lnSpc>
                <a:spcPct val="90000"/>
              </a:lnSpc>
              <a:spcBef>
                <a:spcPts val="1000"/>
              </a:spcBef>
              <a:buClr>
                <a:srgbClr val="215D9F"/>
              </a:buClr>
              <a:buNone/>
            </a:pPr>
            <a:endParaRPr lang="en-US" sz="2400">
              <a:latin typeface="Cambria" panose="02040503050406030204" pitchFamily="18" charset="0"/>
            </a:endParaRPr>
          </a:p>
          <a:p>
            <a:pPr marL="0" marR="0" lvl="0" indent="0" algn="just">
              <a:lnSpc>
                <a:spcPct val="150000"/>
              </a:lnSpc>
              <a:spcBef>
                <a:spcPts val="0"/>
              </a:spcBef>
              <a:spcAft>
                <a:spcPts val="0"/>
              </a:spcAft>
              <a:buNone/>
            </a:pPr>
            <a:endParaRPr lang="en-US" sz="2400" i="1">
              <a:effectLst/>
              <a:latin typeface="Cambria" panose="02040503050406030204" pitchFamily="18" charset="0"/>
              <a:ea typeface="Cambria" panose="02040503050406030204" pitchFamily="18" charset="0"/>
            </a:endParaRPr>
          </a:p>
        </p:txBody>
      </p:sp>
      <p:pic>
        <p:nvPicPr>
          <p:cNvPr id="10" name="Picture 2" descr="Image result for python logo">
            <a:extLst>
              <a:ext uri="{FF2B5EF4-FFF2-40B4-BE49-F238E27FC236}">
                <a16:creationId xmlns:a16="http://schemas.microsoft.com/office/drawing/2014/main" id="{512254B3-F5F3-40C0-9B95-D5C5E45021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2" t="11823" r="5229" b="21182"/>
          <a:stretch/>
        </p:blipFill>
        <p:spPr bwMode="auto">
          <a:xfrm>
            <a:off x="7162800" y="1981200"/>
            <a:ext cx="4191000" cy="114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0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1.1.2. Hiện trạng sử dụng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a:lnSpc>
                <a:spcPct val="150000"/>
              </a:lnSpc>
              <a:spcBef>
                <a:spcPts val="0"/>
              </a:spcBef>
              <a:spcAft>
                <a:spcPts val="0"/>
              </a:spcAft>
              <a:buNone/>
            </a:pPr>
            <a:r>
              <a:rPr lang="en-US" sz="2800" i="1">
                <a:effectLst/>
                <a:latin typeface="Cambria" panose="02040503050406030204" pitchFamily="18" charset="0"/>
                <a:ea typeface="Cambria" panose="02040503050406030204" pitchFamily="18" charset="0"/>
              </a:rPr>
              <a:t>Đầu năm 2021</a:t>
            </a:r>
          </a:p>
        </p:txBody>
      </p:sp>
      <p:pic>
        <p:nvPicPr>
          <p:cNvPr id="1026" name="Picture 2" descr="screenshot of the the top ten list from the app">
            <a:extLst>
              <a:ext uri="{FF2B5EF4-FFF2-40B4-BE49-F238E27FC236}">
                <a16:creationId xmlns:a16="http://schemas.microsoft.com/office/drawing/2014/main" id="{3D253634-DDA1-4479-B2FC-57C30F3013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838200"/>
            <a:ext cx="4953000" cy="574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1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753600" cy="508000"/>
            <a:chOff x="789624" y="1191463"/>
            <a:chExt cx="9753600" cy="508000"/>
          </a:xfrm>
        </p:grpSpPr>
        <p:sp>
          <p:nvSpPr>
            <p:cNvPr id="3" name="AutoShape 52"/>
            <p:cNvSpPr>
              <a:spLocks noChangeArrowheads="1"/>
            </p:cNvSpPr>
            <p:nvPr/>
          </p:nvSpPr>
          <p:spPr bwMode="gray">
            <a:xfrm>
              <a:off x="990600" y="1191463"/>
              <a:ext cx="955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1.1.3. Các tài nguyên học liệu và công cụ lập trình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a:t>
            </a:fld>
            <a:endParaRPr lang="en-US"/>
          </a:p>
        </p:txBody>
      </p:sp>
      <p:sp>
        <p:nvSpPr>
          <p:cNvPr id="10" name="Content Placeholder 2">
            <a:extLst>
              <a:ext uri="{FF2B5EF4-FFF2-40B4-BE49-F238E27FC236}">
                <a16:creationId xmlns:a16="http://schemas.microsoft.com/office/drawing/2014/main" id="{307F877E-A119-4445-A4E7-FBD4DB3ECFCB}"/>
              </a:ext>
            </a:extLst>
          </p:cNvPr>
          <p:cNvSpPr txBox="1">
            <a:spLocks/>
          </p:cNvSpPr>
          <p:nvPr/>
        </p:nvSpPr>
        <p:spPr>
          <a:xfrm>
            <a:off x="382550" y="93892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spcBef>
                <a:spcPts val="1000"/>
              </a:spcBef>
              <a:buClr>
                <a:srgbClr val="215D9F"/>
              </a:buClr>
              <a:buFont typeface="Wingdings" panose="05000000000000000000" pitchFamily="2" charset="2"/>
              <a:buChar char="v"/>
            </a:pPr>
            <a:r>
              <a:rPr lang="en-US" sz="2800">
                <a:latin typeface="Cambria" panose="02040503050406030204" pitchFamily="18" charset="0"/>
              </a:rPr>
              <a:t>Website học Python:</a:t>
            </a:r>
          </a:p>
          <a:p>
            <a:r>
              <a:rPr lang="en-US" sz="2800">
                <a:latin typeface="Cambria" panose="02040503050406030204" pitchFamily="18" charset="0"/>
              </a:rPr>
              <a:t>Learn Python The Hardway: </a:t>
            </a:r>
            <a:r>
              <a:rPr lang="en-US" sz="2800">
                <a:latin typeface="Cambria" panose="02040503050406030204" pitchFamily="18" charset="0"/>
                <a:hlinkClick r:id="rId2"/>
              </a:rPr>
              <a:t>https://learnpythonthehardway.org/</a:t>
            </a:r>
            <a:endParaRPr lang="en-US" sz="2800">
              <a:latin typeface="Cambria" panose="02040503050406030204" pitchFamily="18" charset="0"/>
            </a:endParaRPr>
          </a:p>
          <a:p>
            <a:r>
              <a:rPr lang="en-US" sz="2800">
                <a:latin typeface="Cambria" panose="02040503050406030204" pitchFamily="18" charset="0"/>
              </a:rPr>
              <a:t>Learn Python Code cademy: </a:t>
            </a:r>
            <a:r>
              <a:rPr lang="en-US" sz="2800">
                <a:latin typeface="Cambria" panose="02040503050406030204" pitchFamily="18" charset="0"/>
                <a:hlinkClick r:id="rId3"/>
              </a:rPr>
              <a:t>https://www.codecademy.com/learn/python</a:t>
            </a:r>
            <a:endParaRPr lang="en-US" sz="2800">
              <a:latin typeface="Cambria" panose="02040503050406030204" pitchFamily="18" charset="0"/>
            </a:endParaRPr>
          </a:p>
          <a:p>
            <a:r>
              <a:rPr lang="en-US" sz="2800">
                <a:latin typeface="Cambria" panose="02040503050406030204" pitchFamily="18" charset="0"/>
              </a:rPr>
              <a:t>Learn Python Treehouse: </a:t>
            </a:r>
            <a:r>
              <a:rPr lang="en-US" sz="2800">
                <a:latin typeface="Cambria" panose="02040503050406030204" pitchFamily="18" charset="0"/>
                <a:hlinkClick r:id="rId4"/>
              </a:rPr>
              <a:t>https://teamtreehouse.com/learn-to-code/python</a:t>
            </a:r>
            <a:endParaRPr lang="en-US" sz="2800">
              <a:latin typeface="Cambria" panose="02040503050406030204" pitchFamily="18" charset="0"/>
            </a:endParaRPr>
          </a:p>
          <a:p>
            <a:r>
              <a:rPr lang="en-US" sz="2800">
                <a:latin typeface="Cambria" panose="02040503050406030204" pitchFamily="18" charset="0"/>
              </a:rPr>
              <a:t>Learn Python code mentor: </a:t>
            </a:r>
            <a:r>
              <a:rPr lang="en-US" sz="2800">
                <a:latin typeface="Cambria" panose="02040503050406030204" pitchFamily="18" charset="0"/>
                <a:hlinkClick r:id="rId5"/>
              </a:rPr>
              <a:t>https://www.codementor.io/learn-python-online</a:t>
            </a:r>
            <a:endParaRPr lang="en-US" sz="2800">
              <a:latin typeface="Cambria" panose="02040503050406030204" pitchFamily="18" charset="0"/>
            </a:endParaRPr>
          </a:p>
          <a:p>
            <a:pPr algn="just">
              <a:lnSpc>
                <a:spcPct val="90000"/>
              </a:lnSpc>
              <a:spcBef>
                <a:spcPts val="1000"/>
              </a:spcBef>
              <a:buClr>
                <a:srgbClr val="215D9F"/>
              </a:buClr>
            </a:pPr>
            <a:r>
              <a:rPr lang="en-US" sz="2800">
                <a:latin typeface="Cambria" panose="02040503050406030204" pitchFamily="18" charset="0"/>
              </a:rPr>
              <a:t>Visualize Python: </a:t>
            </a:r>
            <a:r>
              <a:rPr lang="en-US" sz="2800">
                <a:latin typeface="Cambria" panose="02040503050406030204" pitchFamily="18" charset="0"/>
                <a:hlinkClick r:id="rId6"/>
              </a:rPr>
              <a:t>http://www.pythontutor.com</a:t>
            </a:r>
            <a:r>
              <a:rPr lang="en-US" sz="2800">
                <a:latin typeface="Cambria" panose="02040503050406030204" pitchFamily="18" charset="0"/>
              </a:rPr>
              <a:t> </a:t>
            </a:r>
          </a:p>
        </p:txBody>
      </p:sp>
    </p:spTree>
    <p:extLst>
      <p:ext uri="{BB962C8B-B14F-4D97-AF65-F5344CB8AC3E}">
        <p14:creationId xmlns:p14="http://schemas.microsoft.com/office/powerpoint/2010/main" val="3657030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753600" cy="508000"/>
            <a:chOff x="789624" y="1191463"/>
            <a:chExt cx="9753600" cy="508000"/>
          </a:xfrm>
        </p:grpSpPr>
        <p:sp>
          <p:nvSpPr>
            <p:cNvPr id="3" name="AutoShape 52"/>
            <p:cNvSpPr>
              <a:spLocks noChangeArrowheads="1"/>
            </p:cNvSpPr>
            <p:nvPr/>
          </p:nvSpPr>
          <p:spPr bwMode="gray">
            <a:xfrm>
              <a:off x="990600" y="1191463"/>
              <a:ext cx="955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1.1.3. Các tài nguyên học liệu và công cụ lập trình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a:t>
            </a:fld>
            <a:endParaRPr lang="en-US"/>
          </a:p>
        </p:txBody>
      </p:sp>
      <p:sp>
        <p:nvSpPr>
          <p:cNvPr id="11" name="Content Placeholder 2">
            <a:extLst>
              <a:ext uri="{FF2B5EF4-FFF2-40B4-BE49-F238E27FC236}">
                <a16:creationId xmlns:a16="http://schemas.microsoft.com/office/drawing/2014/main" id="{7B6D0F5A-2294-4004-8261-932026C9F9CA}"/>
              </a:ext>
            </a:extLst>
          </p:cNvPr>
          <p:cNvSpPr txBox="1">
            <a:spLocks/>
          </p:cNvSpPr>
          <p:nvPr/>
        </p:nvSpPr>
        <p:spPr>
          <a:xfrm>
            <a:off x="457200" y="9239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lnSpc>
                <a:spcPct val="90000"/>
              </a:lnSpc>
              <a:spcBef>
                <a:spcPts val="1000"/>
              </a:spcBef>
              <a:buClr>
                <a:srgbClr val="215D9F"/>
              </a:buClr>
              <a:buFont typeface="Wingdings" panose="05000000000000000000" pitchFamily="2" charset="2"/>
              <a:buChar char="v"/>
            </a:pPr>
            <a:r>
              <a:rPr lang="en-US" sz="2800">
                <a:latin typeface="Cambria" panose="02040503050406030204" pitchFamily="18" charset="0"/>
              </a:rPr>
              <a:t>Ebooks:</a:t>
            </a:r>
          </a:p>
          <a:p>
            <a:r>
              <a:rPr lang="en-US">
                <a:latin typeface="Cambria" panose="02040503050406030204" pitchFamily="18" charset="0"/>
              </a:rPr>
              <a:t>Fundamentals of Programming Python- Richard L. Halterman</a:t>
            </a:r>
          </a:p>
          <a:p>
            <a:r>
              <a:rPr lang="en-US">
                <a:latin typeface="Cambria" panose="02040503050406030204" pitchFamily="18" charset="0"/>
              </a:rPr>
              <a:t>Learn Python the Hard Way, 3rd Edition</a:t>
            </a:r>
          </a:p>
          <a:p>
            <a:r>
              <a:rPr lang="en-US">
                <a:latin typeface="Cambria" panose="02040503050406030204" pitchFamily="18" charset="0"/>
              </a:rPr>
              <a:t>Programming in Python 3, Mark Summerfield</a:t>
            </a:r>
          </a:p>
          <a:p>
            <a:r>
              <a:rPr lang="en-US">
                <a:latin typeface="Cambria" panose="02040503050406030204" pitchFamily="18" charset="0"/>
              </a:rPr>
              <a:t>Python Algorithms, Magnus Lie Hetland</a:t>
            </a:r>
          </a:p>
          <a:p>
            <a:r>
              <a:rPr lang="en-US">
                <a:latin typeface="Cambria" panose="02040503050406030204" pitchFamily="18" charset="0"/>
              </a:rPr>
              <a:t>Python and Tkinter Programming, John E. Grayson</a:t>
            </a:r>
          </a:p>
          <a:p>
            <a:r>
              <a:rPr lang="en-US">
                <a:latin typeface="Cambria" panose="02040503050406030204" pitchFamily="18" charset="0"/>
              </a:rPr>
              <a:t>Professional IronPython – John Paul Mueller</a:t>
            </a:r>
          </a:p>
          <a:p>
            <a:r>
              <a:rPr lang="en-US">
                <a:latin typeface="Cambria" panose="02040503050406030204" pitchFamily="18" charset="0"/>
              </a:rPr>
              <a:t>Python Tools for Visual Studio, Martino Sabia, Cathy Wang</a:t>
            </a:r>
          </a:p>
          <a:p>
            <a:pPr marL="0" lvl="0" indent="0" algn="just">
              <a:lnSpc>
                <a:spcPct val="90000"/>
              </a:lnSpc>
              <a:spcBef>
                <a:spcPts val="1000"/>
              </a:spcBef>
              <a:buClr>
                <a:srgbClr val="215D9F"/>
              </a:buClr>
              <a:buNone/>
            </a:pPr>
            <a:endParaRPr lang="en-US" sz="2800">
              <a:latin typeface="Cambria" panose="02040503050406030204" pitchFamily="18" charset="0"/>
            </a:endParaRPr>
          </a:p>
        </p:txBody>
      </p:sp>
    </p:spTree>
    <p:extLst>
      <p:ext uri="{BB962C8B-B14F-4D97-AF65-F5344CB8AC3E}">
        <p14:creationId xmlns:p14="http://schemas.microsoft.com/office/powerpoint/2010/main" val="3071235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9753600" cy="508000"/>
            <a:chOff x="789624" y="1191463"/>
            <a:chExt cx="9753600" cy="508000"/>
          </a:xfrm>
        </p:grpSpPr>
        <p:sp>
          <p:nvSpPr>
            <p:cNvPr id="3" name="AutoShape 52"/>
            <p:cNvSpPr>
              <a:spLocks noChangeArrowheads="1"/>
            </p:cNvSpPr>
            <p:nvPr/>
          </p:nvSpPr>
          <p:spPr bwMode="gray">
            <a:xfrm>
              <a:off x="990600" y="1191463"/>
              <a:ext cx="955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1.1.3. Các tài nguyên học liệu và công cụ lập trình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a:t>
            </a:fld>
            <a:endParaRPr lang="en-US"/>
          </a:p>
        </p:txBody>
      </p:sp>
      <p:sp>
        <p:nvSpPr>
          <p:cNvPr id="10" name="Content Placeholder 2">
            <a:extLst>
              <a:ext uri="{FF2B5EF4-FFF2-40B4-BE49-F238E27FC236}">
                <a16:creationId xmlns:a16="http://schemas.microsoft.com/office/drawing/2014/main" id="{4087ADD4-2638-40AA-9DD4-D07A21EF7D75}"/>
              </a:ext>
            </a:extLst>
          </p:cNvPr>
          <p:cNvSpPr txBox="1">
            <a:spLocks/>
          </p:cNvSpPr>
          <p:nvPr/>
        </p:nvSpPr>
        <p:spPr>
          <a:xfrm>
            <a:off x="381000" y="8382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dirty="0" err="1">
                <a:latin typeface="Cambria" panose="02040503050406030204" pitchFamily="18" charset="0"/>
              </a:rPr>
              <a:t>Công</a:t>
            </a:r>
            <a:r>
              <a:rPr lang="en-US" dirty="0">
                <a:latin typeface="Cambria" panose="02040503050406030204" pitchFamily="18" charset="0"/>
              </a:rPr>
              <a:t> </a:t>
            </a:r>
            <a:r>
              <a:rPr lang="en-US" dirty="0" err="1">
                <a:latin typeface="Cambria" panose="02040503050406030204" pitchFamily="18" charset="0"/>
              </a:rPr>
              <a:t>cụ</a:t>
            </a:r>
            <a:r>
              <a:rPr lang="en-US" dirty="0">
                <a:latin typeface="Cambria" panose="02040503050406030204" pitchFamily="18" charset="0"/>
              </a:rPr>
              <a:t> </a:t>
            </a:r>
            <a:r>
              <a:rPr lang="en-US" dirty="0" err="1">
                <a:latin typeface="Cambria" panose="02040503050406030204" pitchFamily="18" charset="0"/>
              </a:rPr>
              <a:t>lập</a:t>
            </a:r>
            <a:r>
              <a:rPr lang="en-US" dirty="0">
                <a:latin typeface="Cambria" panose="02040503050406030204" pitchFamily="18" charset="0"/>
              </a:rPr>
              <a:t> </a:t>
            </a:r>
            <a:r>
              <a:rPr lang="en-US" dirty="0" err="1">
                <a:latin typeface="Cambria" panose="02040503050406030204" pitchFamily="18" charset="0"/>
              </a:rPr>
              <a:t>trình</a:t>
            </a:r>
            <a:r>
              <a:rPr lang="en-US" dirty="0">
                <a:latin typeface="Cambria" panose="02040503050406030204" pitchFamily="18" charset="0"/>
              </a:rPr>
              <a:t> Python:</a:t>
            </a:r>
          </a:p>
          <a:p>
            <a:r>
              <a:rPr lang="en-US" dirty="0">
                <a:latin typeface="Cambria" panose="02040503050406030204" pitchFamily="18" charset="0"/>
              </a:rPr>
              <a:t>Notepad</a:t>
            </a:r>
          </a:p>
          <a:p>
            <a:r>
              <a:rPr lang="en-US" dirty="0">
                <a:latin typeface="Cambria" panose="02040503050406030204" pitchFamily="18" charset="0"/>
              </a:rPr>
              <a:t>IDLE (Python 3.5 64-bit)</a:t>
            </a:r>
          </a:p>
          <a:p>
            <a:r>
              <a:rPr lang="en-US" dirty="0">
                <a:latin typeface="Cambria" panose="02040503050406030204" pitchFamily="18" charset="0"/>
              </a:rPr>
              <a:t>Eclipse</a:t>
            </a:r>
          </a:p>
          <a:p>
            <a:r>
              <a:rPr lang="en-US" dirty="0" err="1" smtClean="0">
                <a:solidFill>
                  <a:srgbClr val="FF0000"/>
                </a:solidFill>
                <a:latin typeface="Cambria" panose="02040503050406030204" pitchFamily="18" charset="0"/>
              </a:rPr>
              <a:t>PyCharm</a:t>
            </a:r>
            <a:endParaRPr lang="en-US" dirty="0" smtClean="0">
              <a:solidFill>
                <a:srgbClr val="FF0000"/>
              </a:solidFill>
              <a:latin typeface="Cambria" panose="02040503050406030204" pitchFamily="18" charset="0"/>
            </a:endParaRPr>
          </a:p>
          <a:p>
            <a:r>
              <a:rPr lang="en-US" dirty="0" smtClean="0">
                <a:solidFill>
                  <a:srgbClr val="FF0000"/>
                </a:solidFill>
                <a:latin typeface="Cambria" panose="02040503050406030204" pitchFamily="18" charset="0"/>
              </a:rPr>
              <a:t>SEARCH “ANACONDA” </a:t>
            </a:r>
            <a:endParaRPr lang="en-US" dirty="0">
              <a:solidFill>
                <a:srgbClr val="FF0000"/>
              </a:solidFill>
              <a:latin typeface="Cambria" panose="02040503050406030204" pitchFamily="18" charset="0"/>
            </a:endParaRPr>
          </a:p>
        </p:txBody>
      </p:sp>
    </p:spTree>
    <p:extLst>
      <p:ext uri="{BB962C8B-B14F-4D97-AF65-F5344CB8AC3E}">
        <p14:creationId xmlns:p14="http://schemas.microsoft.com/office/powerpoint/2010/main" val="605201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7796</TotalTime>
  <Words>1448</Words>
  <Application>Microsoft Office PowerPoint</Application>
  <PresentationFormat>Widescreen</PresentationFormat>
  <Paragraphs>214</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Than Hieu Nguyen</cp:lastModifiedBy>
  <cp:revision>704</cp:revision>
  <dcterms:created xsi:type="dcterms:W3CDTF">2011-04-06T04:04:31Z</dcterms:created>
  <dcterms:modified xsi:type="dcterms:W3CDTF">2024-03-25T03:07:41Z</dcterms:modified>
</cp:coreProperties>
</file>